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8" r:id="rId2"/>
    <p:sldId id="287" r:id="rId3"/>
    <p:sldId id="286" r:id="rId4"/>
    <p:sldId id="269" r:id="rId5"/>
    <p:sldId id="284" r:id="rId6"/>
    <p:sldId id="270" r:id="rId7"/>
    <p:sldId id="273" r:id="rId8"/>
    <p:sldId id="271" r:id="rId9"/>
    <p:sldId id="288" r:id="rId10"/>
    <p:sldId id="278" r:id="rId11"/>
    <p:sldId id="272" r:id="rId12"/>
    <p:sldId id="277" r:id="rId13"/>
    <p:sldId id="279" r:id="rId14"/>
    <p:sldId id="291" r:id="rId15"/>
    <p:sldId id="280" r:id="rId16"/>
    <p:sldId id="293" r:id="rId17"/>
    <p:sldId id="281" r:id="rId18"/>
    <p:sldId id="292" r:id="rId19"/>
    <p:sldId id="275" r:id="rId20"/>
    <p:sldId id="285" r:id="rId21"/>
    <p:sldId id="259" r:id="rId22"/>
    <p:sldId id="263" r:id="rId23"/>
    <p:sldId id="265" r:id="rId24"/>
    <p:sldId id="289" r:id="rId25"/>
    <p:sldId id="267" r:id="rId26"/>
    <p:sldId id="290" r:id="rId2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0771C"/>
    <a:srgbClr val="F39147"/>
    <a:srgbClr val="EDD64D"/>
    <a:srgbClr val="C35A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74" autoAdjust="0"/>
    <p:restoredTop sz="94660"/>
  </p:normalViewPr>
  <p:slideViewPr>
    <p:cSldViewPr>
      <p:cViewPr varScale="1">
        <p:scale>
          <a:sx n="87" d="100"/>
          <a:sy n="87" d="100"/>
        </p:scale>
        <p:origin x="-88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22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33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Pierwsze pytanie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rgbClr val="000099"/>
              </a:solidFill>
            </c:spPr>
          </c:dPt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54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82359850515804189"/>
          <c:y val="0.20982500482402541"/>
          <c:w val="0.1764014948419583"/>
          <c:h val="0.3769098755109087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Drugie pytanie</c:v>
                </c:pt>
              </c:strCache>
            </c:strRef>
          </c:tx>
          <c:dPt>
            <c:idx val="1"/>
            <c:bubble3D val="0"/>
            <c:spPr>
              <a:solidFill>
                <a:srgbClr val="EDD64D"/>
              </a:solidFill>
            </c:spPr>
          </c:dPt>
          <c:dPt>
            <c:idx val="2"/>
            <c:bubble3D val="0"/>
            <c:spPr>
              <a:solidFill>
                <a:srgbClr val="C35AE0"/>
              </a:solidFill>
            </c:spPr>
          </c:dPt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47</c:v>
                </c:pt>
                <c:pt idx="1">
                  <c:v>2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Trzecie pytanie</c:v>
                </c:pt>
              </c:strCache>
            </c:strRef>
          </c:tx>
          <c:spPr>
            <a:solidFill>
              <a:srgbClr val="FF0000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2"/>
            <c:bubble3D val="0"/>
            <c:spPr>
              <a:solidFill>
                <a:srgbClr val="7030A0"/>
              </a:solidFill>
            </c:spPr>
          </c:dPt>
          <c:dPt>
            <c:idx val="3"/>
            <c:bubble3D val="0"/>
            <c:spPr>
              <a:solidFill>
                <a:srgbClr val="FFC000"/>
              </a:solidFill>
            </c:spPr>
          </c:dPt>
          <c:cat>
            <c:strRef>
              <c:f>Arkusz1!$A$2:$A$6</c:f>
              <c:strCache>
                <c:ptCount val="5"/>
                <c:pt idx="0">
                  <c:v>AKTORZY</c:v>
                </c:pt>
                <c:pt idx="1">
                  <c:v>FILM</c:v>
                </c:pt>
                <c:pt idx="2">
                  <c:v>WSZYSTKO</c:v>
                </c:pt>
                <c:pt idx="3">
                  <c:v>ROZMOWA O TOLERANCJI</c:v>
                </c:pt>
                <c:pt idx="4">
                  <c:v>NIE WIEM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</c:pie3DChart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1C37BB-D581-4CBB-A514-2204031B6A21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18725D-461E-4658-8253-1839CC30F308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4876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725D-461E-4658-8253-1839CC30F308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725D-461E-4658-8253-1839CC30F308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725D-461E-4658-8253-1839CC30F308}" type="slidenum">
              <a:rPr lang="pl-PL" smtClean="0"/>
              <a:pPr/>
              <a:t>22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8725D-461E-4658-8253-1839CC30F308}" type="slidenum">
              <a:rPr lang="pl-PL" smtClean="0"/>
              <a:pPr/>
              <a:t>23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0EB4D8-00F7-4D26-AF60-C32E269D8763}" type="datetimeFigureOut">
              <a:rPr lang="pl-PL" smtClean="0"/>
              <a:pPr/>
              <a:t>2011-10-01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DC2A704-D2DB-4C78-948A-EF88FD6D7A7E}" type="slidenum">
              <a:rPr lang="pl-PL" smtClean="0"/>
              <a:pPr/>
              <a:t>‹#›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fad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780928"/>
            <a:ext cx="9144000" cy="33726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    W ramach naszego mini-projektu, przeprowadziliśmy lekcje o tolerancji dla uczniów szkół podstawowych oraz liceum. Wzięło w nich udział  76 osób. Część z nas przebrało się za aktorów i odegrało scenkę. Pokazaliśmy też ciekawy film o tolerancji, a także przeprowadziliśmy pouczającą rozmowę.</a:t>
            </a:r>
          </a:p>
          <a:p>
            <a:pPr algn="ctr">
              <a:buNone/>
            </a:pPr>
            <a:r>
              <a:rPr lang="pl-PL" dirty="0" smtClean="0"/>
              <a:t>Podczas lekcji w szkole średniej </a:t>
            </a:r>
            <a:br>
              <a:rPr lang="pl-PL" dirty="0" smtClean="0"/>
            </a:br>
            <a:r>
              <a:rPr lang="pl-PL" dirty="0" smtClean="0"/>
              <a:t>udało nam się nakręcić film. 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0" y="836712"/>
            <a:ext cx="9144000" cy="166199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‘A Tale of </a:t>
            </a:r>
            <a:r>
              <a:rPr lang="pl-PL" sz="5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Tolerance</a:t>
            </a:r>
            <a:r>
              <a:rPr lang="pl-PL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’</a:t>
            </a:r>
          </a:p>
          <a:p>
            <a:pPr algn="ctr"/>
            <a:r>
              <a:rPr lang="pl-PL" sz="48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HISTORIA TOLERANCJI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6146" name="Picture 2" descr="F:\wybrane\10 1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 descr="C:\Users\Magda\Favorites\Desktop\ola\Bez tytułu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991"/>
          </a:xfrm>
          <a:prstGeom prst="rect">
            <a:avLst/>
          </a:prstGeom>
          <a:noFill/>
        </p:spPr>
      </p:pic>
      <p:pic>
        <p:nvPicPr>
          <p:cNvPr id="3075" name="Picture 3" descr="F:\wybrane\10 08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wybrane\10 13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F:\wybrane\10 05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F:\Conecting Classrooms\zdjęcia\wybrane\10 05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8726"/>
            <a:ext cx="9144000" cy="69754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8194" name="Picture 2" descr="F:\wybrane\10 0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F:\Conecting Classrooms\zdjęcia\wybrane\10 13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9218" name="Picture 2" descr="F:\wybrane\10 06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32040" cy="7113814"/>
          </a:xfrm>
          <a:prstGeom prst="rect">
            <a:avLst/>
          </a:prstGeom>
          <a:noFill/>
        </p:spPr>
      </p:pic>
      <p:pic>
        <p:nvPicPr>
          <p:cNvPr id="5" name="Picture 2" descr="F:\wybrane\10 099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73379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F:\Conecting Classrooms\zdjęcia\wybrane\10 0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42" name="Picture 2" descr="F:\wybrane\10 0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142976" y="1571612"/>
            <a:ext cx="450059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Grupa docelowa:</a:t>
            </a:r>
            <a:r>
              <a:rPr lang="pl-PL" sz="2000" dirty="0" smtClean="0"/>
              <a:t/>
            </a:r>
            <a:br>
              <a:rPr lang="pl-PL" sz="2000" dirty="0" smtClean="0"/>
            </a:br>
            <a:endParaRPr lang="pl-PL" sz="2000" dirty="0" smtClean="0"/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przedszkolaki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accent5">
                    <a:lumMod val="50000"/>
                  </a:schemeClr>
                </a:solidFill>
              </a:rPr>
              <a:t>licealiści,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seniorzy,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</a:rPr>
              <a:t> dzieciaki ze szkoły podstawowej,</a:t>
            </a:r>
            <a:endParaRPr lang="pl-PL" sz="2000" dirty="0">
              <a:solidFill>
                <a:srgbClr val="FF0000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2928926" y="3571876"/>
            <a:ext cx="492922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3">
                    <a:lumMod val="75000"/>
                  </a:schemeClr>
                </a:solidFill>
              </a:rPr>
              <a:t>Sposób przedstawienia tematu: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pl-PL" sz="200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wykład,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>
                <a:solidFill>
                  <a:srgbClr val="FF0000"/>
                </a:solidFill>
              </a:rPr>
              <a:t> aktorzy + praca w grupach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film,</a:t>
            </a:r>
          </a:p>
          <a:p>
            <a:pPr>
              <a:buClr>
                <a:schemeClr val="accent2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000" dirty="0" smtClean="0"/>
              <a:t> lekcja interaktywna.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1214414" y="78579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1">
                    <a:lumMod val="75000"/>
                  </a:schemeClr>
                </a:solidFill>
              </a:rPr>
              <a:t>Tolerancja, i co dalej?</a:t>
            </a:r>
            <a:endParaRPr lang="pl-PL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5786" y="571480"/>
            <a:ext cx="5214974" cy="928694"/>
          </a:xfrm>
        </p:spPr>
        <p:txBody>
          <a:bodyPr/>
          <a:lstStyle/>
          <a:p>
            <a:r>
              <a:rPr lang="pl-PL" dirty="0" smtClean="0">
                <a:latin typeface="+mn-lt"/>
              </a:rPr>
              <a:t>Podsumowanie</a:t>
            </a:r>
            <a:endParaRPr lang="pl-PL" dirty="0">
              <a:latin typeface="+mn-lt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785786" y="1928802"/>
            <a:ext cx="7715304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pl-PL" sz="2000" dirty="0" smtClean="0"/>
              <a:t>	Na koniec poprosiliśmy  uczniów szkoły podstawowej o wypełnienie krótkiej ankiety, która pomogła nam w ocenie lekcji. Zadaliśmy trzy pytania. Chcieliśmy się też dowiedzieć, czy nasza lekcja podobała się uczniom oraz  czy nasze zajęcia przydadzą się w  ich dalszym życiu.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i="1" dirty="0" smtClean="0"/>
              <a:t> </a:t>
            </a:r>
          </a:p>
          <a:p>
            <a:pPr indent="352425">
              <a:buNone/>
            </a:pPr>
            <a:r>
              <a:rPr lang="pl-PL" sz="2000" i="1" dirty="0" smtClean="0"/>
              <a:t>1.Czy dowiedziałeś się dzisiaj czegoś nowego o tolerancji? </a:t>
            </a:r>
          </a:p>
          <a:p>
            <a:pPr indent="352425">
              <a:buNone/>
            </a:pPr>
            <a:r>
              <a:rPr lang="pl-PL" sz="2000" i="1" dirty="0" smtClean="0"/>
              <a:t>2.Czy nasze zajęcia pomogły Ci stać się bardziej tolerancyjnym? </a:t>
            </a:r>
          </a:p>
          <a:p>
            <a:pPr indent="352425">
              <a:buNone/>
            </a:pPr>
            <a:r>
              <a:rPr lang="pl-PL" sz="2000" i="1" dirty="0" smtClean="0"/>
              <a:t>3.Co podobało Ci się najbardziej w naszych zajęciach?</a:t>
            </a:r>
          </a:p>
          <a:p>
            <a:endParaRPr lang="pl-PL" i="1" dirty="0" smtClean="0"/>
          </a:p>
          <a:p>
            <a:endParaRPr lang="pl-PL" dirty="0" smtClean="0"/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pl-PL" sz="2800" i="1" dirty="0" smtClean="0"/>
              <a:t>     </a:t>
            </a:r>
            <a:r>
              <a:rPr lang="pl-PL" sz="3200" i="1" dirty="0" smtClean="0"/>
              <a:t>1. Czy dowiedziałeś się dzisiaj czegoś nowego o tolerancji? </a:t>
            </a:r>
            <a:endParaRPr lang="pl-PL" sz="2800" i="1" dirty="0" smtClean="0"/>
          </a:p>
          <a:p>
            <a:pPr marL="514350" indent="-514350">
              <a:buFont typeface="+mj-lt"/>
              <a:buAutoNum type="arabicPeriod"/>
            </a:pPr>
            <a:endParaRPr lang="pl-PL" dirty="0"/>
          </a:p>
          <a:p>
            <a:pPr marL="514350" indent="-514350">
              <a:buNone/>
            </a:pPr>
            <a:r>
              <a:rPr lang="pl-PL" sz="2200" dirty="0" smtClean="0"/>
              <a:t>	Większość, bo aż 96% </a:t>
            </a:r>
            <a:br>
              <a:rPr lang="pl-PL" sz="2200" dirty="0" smtClean="0"/>
            </a:br>
            <a:r>
              <a:rPr lang="pl-PL" sz="2200" dirty="0" smtClean="0"/>
              <a:t>osób odpowiedziało TAK</a:t>
            </a:r>
            <a:br>
              <a:rPr lang="pl-PL" sz="2200" dirty="0" smtClean="0"/>
            </a:br>
            <a:r>
              <a:rPr lang="pl-PL" sz="2200" dirty="0" smtClean="0"/>
              <a:t>i tylko nieznaczna </a:t>
            </a:r>
            <a:br>
              <a:rPr lang="pl-PL" sz="2200" dirty="0" smtClean="0"/>
            </a:br>
            <a:r>
              <a:rPr lang="pl-PL" sz="2200" dirty="0" smtClean="0"/>
              <a:t>część odpowiedziała NIE. </a:t>
            </a:r>
          </a:p>
          <a:p>
            <a:pPr>
              <a:buNone/>
            </a:pPr>
            <a:endParaRPr lang="pl-PL" dirty="0"/>
          </a:p>
        </p:txBody>
      </p:sp>
      <p:graphicFrame>
        <p:nvGraphicFramePr>
          <p:cNvPr id="4" name="Wykres 3"/>
          <p:cNvGraphicFramePr/>
          <p:nvPr/>
        </p:nvGraphicFramePr>
        <p:xfrm>
          <a:off x="3929058" y="1714488"/>
          <a:ext cx="4968552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rostokąt 4"/>
          <p:cNvSpPr/>
          <p:nvPr/>
        </p:nvSpPr>
        <p:spPr>
          <a:xfrm>
            <a:off x="323528" y="4365104"/>
            <a:ext cx="849694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l-PL" sz="2800" dirty="0" smtClean="0"/>
              <a:t>Najciekawsze odpowiedzi: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i="1" dirty="0" smtClean="0"/>
              <a:t>Szanowanie innych to bardzo dobra cecha.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i="1" dirty="0" smtClean="0"/>
              <a:t>Ludzi nie ocenia się po wyglądzie, tylko po tym co ma się w środku (w sercu).</a:t>
            </a:r>
          </a:p>
          <a:p>
            <a:pPr marL="514350" indent="-514350">
              <a:buFont typeface="+mj-lt"/>
              <a:buAutoNum type="arabicPeriod"/>
            </a:pPr>
            <a:r>
              <a:rPr lang="pl-PL" sz="2400" i="1" dirty="0" smtClean="0"/>
              <a:t>Nie warto oceniać książki po okładce.</a:t>
            </a:r>
            <a:endParaRPr lang="pl-PL" sz="2400" i="1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4" grpId="0">
        <p:bldAsOne/>
      </p:bldGraphic>
      <p:bldP spid="5" grpId="0" build="allAtOnce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158" y="642918"/>
            <a:ext cx="8445624" cy="5577483"/>
          </a:xfrm>
        </p:spPr>
        <p:txBody>
          <a:bodyPr>
            <a:normAutofit/>
          </a:bodyPr>
          <a:lstStyle/>
          <a:p>
            <a:pPr>
              <a:buNone/>
            </a:pPr>
            <a:endParaRPr lang="pl-PL" sz="2500" i="1" dirty="0" smtClean="0"/>
          </a:p>
          <a:p>
            <a:pPr>
              <a:buNone/>
            </a:pPr>
            <a:r>
              <a:rPr lang="pl-PL" sz="2800" i="1" dirty="0" smtClean="0"/>
              <a:t> 2. </a:t>
            </a:r>
            <a:r>
              <a:rPr lang="pl-PL" sz="3200" i="1" dirty="0" smtClean="0"/>
              <a:t>Czy nasze zajęcia pomogły Ci stać się bardziej tolerancyjnym? </a:t>
            </a:r>
            <a:endParaRPr lang="pl-PL" sz="2800" i="1" dirty="0" smtClean="0"/>
          </a:p>
          <a:p>
            <a:pPr>
              <a:buNone/>
            </a:pPr>
            <a:r>
              <a:rPr lang="pl-PL" sz="2500" i="1" dirty="0" smtClean="0"/>
              <a:t>    </a:t>
            </a:r>
          </a:p>
          <a:p>
            <a:pPr>
              <a:buNone/>
            </a:pPr>
            <a:r>
              <a:rPr lang="pl-PL" sz="2500" dirty="0" smtClean="0"/>
              <a:t>    Przy tym pytaniu zaczęły się wątpliwości. Tym razem 84% osób odpowiedziało TAK, 12% uczniów NIE WIEM i 4%, że NIE.</a:t>
            </a:r>
          </a:p>
        </p:txBody>
      </p:sp>
      <p:graphicFrame>
        <p:nvGraphicFramePr>
          <p:cNvPr id="4" name="Wykres 3"/>
          <p:cNvGraphicFramePr/>
          <p:nvPr/>
        </p:nvGraphicFramePr>
        <p:xfrm>
          <a:off x="3571868" y="3714752"/>
          <a:ext cx="4896544" cy="2780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5720" y="642918"/>
            <a:ext cx="8643966" cy="5505475"/>
          </a:xfrm>
        </p:spPr>
        <p:txBody>
          <a:bodyPr/>
          <a:lstStyle/>
          <a:p>
            <a:pPr>
              <a:buNone/>
            </a:pPr>
            <a:r>
              <a:rPr lang="pl-PL" sz="2900" i="1" dirty="0" smtClean="0"/>
              <a:t>3. Co podobało Ci się najbardziej w naszych zajęciach?</a:t>
            </a:r>
          </a:p>
          <a:p>
            <a:pPr>
              <a:buNone/>
            </a:pPr>
            <a:endParaRPr lang="pl-PL" dirty="0" smtClean="0"/>
          </a:p>
          <a:p>
            <a:pPr>
              <a:buNone/>
            </a:pPr>
            <a:r>
              <a:rPr lang="pl-PL" dirty="0" smtClean="0"/>
              <a:t>	Tu padały przeróżne odpowiedzi np.</a:t>
            </a:r>
          </a:p>
          <a:p>
            <a:pPr marL="273050" indent="79375">
              <a:buFont typeface="Wingdings" pitchFamily="2" charset="2"/>
              <a:buChar char="Ø"/>
            </a:pPr>
            <a:r>
              <a:rPr lang="pl-PL" dirty="0" smtClean="0"/>
              <a:t>Aktorzy,</a:t>
            </a:r>
          </a:p>
          <a:p>
            <a:pPr marL="273050" indent="273050">
              <a:buFont typeface="Wingdings" pitchFamily="2" charset="2"/>
              <a:buChar char="Ø"/>
            </a:pPr>
            <a:r>
              <a:rPr lang="pl-PL" dirty="0" smtClean="0"/>
              <a:t>Film,</a:t>
            </a:r>
          </a:p>
          <a:p>
            <a:pPr marL="273050" indent="79375">
              <a:buFont typeface="Wingdings" pitchFamily="2" charset="2"/>
              <a:buChar char="Ø"/>
            </a:pPr>
            <a:r>
              <a:rPr lang="pl-PL" dirty="0" smtClean="0"/>
              <a:t>Rozmowa o tolerancji,</a:t>
            </a:r>
          </a:p>
          <a:p>
            <a:pPr marL="273050" indent="0">
              <a:buFont typeface="Wingdings" pitchFamily="2" charset="2"/>
              <a:buChar char="Ø"/>
            </a:pPr>
            <a:r>
              <a:rPr lang="pl-PL" dirty="0" smtClean="0"/>
              <a:t>Wszystko.</a:t>
            </a:r>
          </a:p>
        </p:txBody>
      </p:sp>
      <p:graphicFrame>
        <p:nvGraphicFramePr>
          <p:cNvPr id="4" name="Wykres 3"/>
          <p:cNvGraphicFramePr/>
          <p:nvPr/>
        </p:nvGraphicFramePr>
        <p:xfrm>
          <a:off x="2928926" y="2143116"/>
          <a:ext cx="6464130" cy="4327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Conecting Classrooms\zdjęcia\conecting classrooms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357290" y="3786190"/>
            <a:ext cx="464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Na zdjęciu:</a:t>
            </a:r>
          </a:p>
          <a:p>
            <a:r>
              <a:rPr lang="pl-PL" dirty="0" smtClean="0">
                <a:solidFill>
                  <a:schemeClr val="bg1"/>
                </a:solidFill>
              </a:rPr>
              <a:t>Wiktoria, Kuba, p. Agnieszka Krysztofiak Łukasz, Mateusz, Zuzia, Daria i Marta</a:t>
            </a:r>
            <a:endParaRPr lang="pl-PL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wybrane\10 03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96552" y="-171400"/>
            <a:ext cx="10191750" cy="7513638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-325173" y="5889316"/>
            <a:ext cx="50331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schemeClr val="bg1"/>
                </a:solidFill>
              </a:rPr>
              <a:t>Na zdjęciu: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Łukasz, Marek, Paulina, Ola, Zuzia, </a:t>
            </a:r>
            <a:br>
              <a:rPr lang="pl-PL" sz="2000" b="1" dirty="0" smtClean="0">
                <a:solidFill>
                  <a:schemeClr val="bg1"/>
                </a:solidFill>
              </a:rPr>
            </a:br>
            <a:r>
              <a:rPr lang="pl-PL" sz="2000" b="1" dirty="0" smtClean="0">
                <a:solidFill>
                  <a:schemeClr val="bg1"/>
                </a:solidFill>
              </a:rPr>
              <a:t>Wiktoria i  Daria.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214414" y="1643050"/>
            <a:ext cx="63579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dirty="0" smtClean="0">
                <a:solidFill>
                  <a:schemeClr val="accent1">
                    <a:lumMod val="50000"/>
                  </a:schemeClr>
                </a:solidFill>
              </a:rPr>
              <a:t>Dziękujemy za uwagę</a:t>
            </a:r>
            <a:r>
              <a:rPr lang="pl-PL" sz="36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 smtClean="0"/>
          </a:p>
          <a:p>
            <a:pPr algn="ctr"/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Gimnazjum im. Feliksa </a:t>
            </a:r>
            <a:r>
              <a:rPr lang="pl-PL" sz="2800" dirty="0" err="1" smtClean="0">
                <a:solidFill>
                  <a:schemeClr val="accent3">
                    <a:lumMod val="75000"/>
                  </a:schemeClr>
                </a:solidFill>
              </a:rPr>
              <a:t>Szołdrskiego</a:t>
            </a:r>
            <a:r>
              <a:rPr lang="pl-PL" sz="2800" dirty="0" smtClean="0">
                <a:solidFill>
                  <a:schemeClr val="accent3">
                    <a:lumMod val="75000"/>
                  </a:schemeClr>
                </a:solidFill>
              </a:rPr>
              <a:t> w Nowym Tomyślu</a:t>
            </a:r>
            <a:endParaRPr lang="pl-PL" sz="28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43608" y="4941168"/>
            <a:ext cx="76438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5.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Marta</a:t>
            </a:r>
            <a:r>
              <a:rPr lang="pl-PL" sz="2000" dirty="0" smtClean="0"/>
              <a:t> </a:t>
            </a:r>
            <a:r>
              <a:rPr lang="pl-PL" sz="2000" dirty="0" smtClean="0">
                <a:latin typeface="Wingdings 3" pitchFamily="18" charset="2"/>
              </a:rPr>
              <a:t>]</a:t>
            </a: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Mary,</a:t>
            </a:r>
            <a:r>
              <a:rPr lang="pl-PL" sz="2000" dirty="0" smtClean="0"/>
              <a:t> biedna, cicha, myszka;</a:t>
            </a:r>
            <a:br>
              <a:rPr lang="pl-PL" sz="2000" dirty="0" smtClean="0"/>
            </a:br>
            <a:r>
              <a:rPr lang="pl-PL" sz="2000" dirty="0" smtClean="0"/>
              <a:t>		nie ma telefonu, komputera, nosi ubrania po 			starszym rodzeństwie, ludzie wstydzą się 				pokazywać z taką osobą</a:t>
            </a:r>
            <a:endParaRPr lang="pl-PL" sz="2000" dirty="0">
              <a:latin typeface="Wingdings 3" pitchFamily="18" charset="2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643042" y="500042"/>
            <a:ext cx="2643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solidFill>
                  <a:schemeClr val="accent2">
                    <a:lumMod val="50000"/>
                  </a:schemeClr>
                </a:solidFill>
              </a:rPr>
              <a:t>Aktorzy</a:t>
            </a:r>
            <a:endParaRPr lang="pl-PL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1538" y="1357298"/>
            <a:ext cx="685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1.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Kuba </a:t>
            </a:r>
            <a:r>
              <a:rPr lang="pl-PL" sz="2000" dirty="0" smtClean="0">
                <a:latin typeface="Wingdings 3" pitchFamily="18" charset="2"/>
              </a:rPr>
              <a:t>]</a:t>
            </a:r>
            <a:r>
              <a:rPr lang="pl-PL" sz="2000" dirty="0" smtClean="0"/>
              <a:t> </a:t>
            </a:r>
            <a:r>
              <a:rPr lang="pl-PL" sz="2000" dirty="0" err="1" smtClean="0">
                <a:solidFill>
                  <a:schemeClr val="accent3">
                    <a:lumMod val="75000"/>
                  </a:schemeClr>
                </a:solidFill>
              </a:rPr>
              <a:t>Johny</a:t>
            </a:r>
            <a:r>
              <a:rPr lang="pl-PL" sz="2000" dirty="0" smtClean="0"/>
              <a:t> bezdomny, alkoholik; </a:t>
            </a:r>
            <a:br>
              <a:rPr lang="pl-PL" sz="2000" dirty="0" smtClean="0"/>
            </a:br>
            <a:r>
              <a:rPr lang="pl-PL" sz="2000" dirty="0" smtClean="0"/>
              <a:t>		ma tylko Stefana, ale chciałby mieć więcej 		znajomych, ludzie się go boją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1071538" y="2357430"/>
            <a:ext cx="7715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 2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. Łukasz </a:t>
            </a:r>
            <a:r>
              <a:rPr lang="pl-PL" sz="2000" dirty="0" smtClean="0">
                <a:latin typeface="Wingdings 3" pitchFamily="18" charset="2"/>
              </a:rPr>
              <a:t>]</a:t>
            </a: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Benjamin</a:t>
            </a:r>
            <a:r>
              <a:rPr lang="pl-PL" sz="2000" dirty="0" smtClean="0"/>
              <a:t>,  </a:t>
            </a:r>
            <a:r>
              <a:rPr lang="pl-PL" sz="2000" dirty="0" err="1" smtClean="0"/>
              <a:t>punk-rockowiec</a:t>
            </a:r>
            <a:r>
              <a:rPr lang="pl-PL" sz="2000" dirty="0" smtClean="0"/>
              <a:t>;</a:t>
            </a:r>
            <a:br>
              <a:rPr lang="pl-PL" sz="2000" dirty="0" smtClean="0"/>
            </a:br>
            <a:r>
              <a:rPr lang="pl-PL" sz="2000" dirty="0" smtClean="0"/>
              <a:t>		 ludzie czują do niego strach i przez to nie są w 			stanie go zaakceptować </a:t>
            </a:r>
            <a:endParaRPr lang="pl-PL" sz="2000" dirty="0"/>
          </a:p>
        </p:txBody>
      </p:sp>
      <p:sp>
        <p:nvSpPr>
          <p:cNvPr id="8" name="pole tekstowe 7"/>
          <p:cNvSpPr txBox="1"/>
          <p:nvPr/>
        </p:nvSpPr>
        <p:spPr>
          <a:xfrm>
            <a:off x="1071538" y="3286124"/>
            <a:ext cx="750099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3.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Paulina</a:t>
            </a:r>
            <a:r>
              <a:rPr lang="pl-PL" sz="2000" dirty="0" smtClean="0"/>
              <a:t> </a:t>
            </a:r>
            <a:r>
              <a:rPr lang="pl-PL" sz="2000" dirty="0" smtClean="0">
                <a:latin typeface="Wingdings 3" pitchFamily="18" charset="2"/>
              </a:rPr>
              <a:t>]</a:t>
            </a:r>
            <a:r>
              <a:rPr lang="pl-PL" sz="2000" dirty="0" smtClean="0"/>
              <a:t> </a:t>
            </a:r>
            <a:r>
              <a:rPr lang="pl-PL" sz="2000" dirty="0" err="1" smtClean="0">
                <a:solidFill>
                  <a:schemeClr val="accent3">
                    <a:lumMod val="75000"/>
                  </a:schemeClr>
                </a:solidFill>
              </a:rPr>
              <a:t>Paris</a:t>
            </a:r>
            <a:r>
              <a:rPr lang="pl-PL" sz="2000" dirty="0" smtClean="0">
                <a:solidFill>
                  <a:schemeClr val="accent3">
                    <a:lumMod val="75000"/>
                  </a:schemeClr>
                </a:solidFill>
              </a:rPr>
              <a:t>,</a:t>
            </a:r>
            <a:r>
              <a:rPr lang="pl-PL" sz="2000" dirty="0" smtClean="0"/>
              <a:t> rozpieszczona, słodka egoistka;</a:t>
            </a:r>
            <a:br>
              <a:rPr lang="pl-PL" sz="2000" dirty="0" smtClean="0"/>
            </a:br>
            <a:r>
              <a:rPr lang="pl-PL" sz="2000" dirty="0" smtClean="0"/>
              <a:t>		ludzie uważają, że jest głupia i że jej jedynym 			powołaniem są zakupy</a:t>
            </a:r>
          </a:p>
          <a:p>
            <a:endParaRPr lang="pl-PL" dirty="0"/>
          </a:p>
        </p:txBody>
      </p:sp>
      <p:sp>
        <p:nvSpPr>
          <p:cNvPr id="9" name="pole tekstowe 8"/>
          <p:cNvSpPr txBox="1"/>
          <p:nvPr/>
        </p:nvSpPr>
        <p:spPr>
          <a:xfrm>
            <a:off x="1115616" y="422108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4. </a:t>
            </a:r>
            <a:r>
              <a:rPr lang="pl-PL" sz="2000" dirty="0" smtClean="0">
                <a:solidFill>
                  <a:schemeClr val="accent1">
                    <a:lumMod val="50000"/>
                  </a:schemeClr>
                </a:solidFill>
              </a:rPr>
              <a:t>Daria</a:t>
            </a:r>
            <a:r>
              <a:rPr lang="pl-PL" sz="2000" dirty="0" smtClean="0"/>
              <a:t> </a:t>
            </a:r>
            <a:r>
              <a:rPr lang="pl-PL" sz="2000" dirty="0" smtClean="0">
                <a:latin typeface="Wingdings 3" pitchFamily="18" charset="2"/>
              </a:rPr>
              <a:t>]</a:t>
            </a:r>
            <a:r>
              <a:rPr lang="pl-PL" sz="2000" dirty="0" smtClean="0"/>
              <a:t> </a:t>
            </a:r>
            <a:r>
              <a:rPr lang="pl-PL" sz="2000" dirty="0" smtClean="0">
                <a:solidFill>
                  <a:schemeClr val="accent3">
                    <a:lumMod val="50000"/>
                  </a:schemeClr>
                </a:solidFill>
              </a:rPr>
              <a:t>Suzi,</a:t>
            </a:r>
            <a:r>
              <a:rPr lang="pl-PL" sz="2000" dirty="0" smtClean="0"/>
              <a:t> jedyna osoba która znosi fanaberie </a:t>
            </a:r>
            <a:r>
              <a:rPr lang="pl-PL" sz="2000" dirty="0" err="1" smtClean="0"/>
              <a:t>Paris</a:t>
            </a:r>
            <a:r>
              <a:rPr lang="pl-PL" sz="2000" dirty="0" smtClean="0"/>
              <a:t>, </a:t>
            </a:r>
          </a:p>
          <a:p>
            <a:r>
              <a:rPr lang="pl-PL" sz="2000" dirty="0" smtClean="0"/>
              <a:t>		ludzie myślą że jest taka sama</a:t>
            </a:r>
            <a:endParaRPr lang="pl-PL" sz="20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 build="allAtOnce"/>
      <p:bldP spid="6" grpId="0" build="allAtOnce"/>
      <p:bldP spid="7" grpId="0" build="allAtOnce"/>
      <p:bldP spid="8" grpId="0" build="allAtOnce"/>
      <p:bldP spid="9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F:\wybrane\10 02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1266" name="Picture 2" descr="F:\wybrane\10 02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 descr="F:\wybrane\10 02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324528" cy="69933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F:\wybrane\10 10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F:\wybrane\10 12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928662" y="2143116"/>
            <a:ext cx="7715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Przedstawienie postaci.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Pytania </a:t>
            </a:r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]</a:t>
            </a:r>
            <a:r>
              <a:rPr lang="pl-PL" sz="2800" dirty="0" smtClean="0"/>
              <a:t> Odczucia i reakcje.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Film o narodzinach nietolerancji.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Film o tolerancji w naszym życiu.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Własna definicja tolerancji </a:t>
            </a:r>
            <a:r>
              <a:rPr lang="pl-PL" sz="2800" dirty="0" smtClean="0">
                <a:solidFill>
                  <a:schemeClr val="accent3">
                    <a:lumMod val="50000"/>
                  </a:schemeClr>
                </a:solidFill>
                <a:latin typeface="Wingdings 3" pitchFamily="18" charset="2"/>
              </a:rPr>
              <a:t>]</a:t>
            </a:r>
            <a:r>
              <a:rPr lang="pl-PL" sz="2800" dirty="0" smtClean="0"/>
              <a:t> praca w grupach.</a:t>
            </a:r>
          </a:p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Ø"/>
            </a:pPr>
            <a:r>
              <a:rPr lang="pl-PL" sz="2800" dirty="0" smtClean="0"/>
              <a:t>Dyskusja, podsumowanie lekcji.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1571604" y="714356"/>
            <a:ext cx="4143404" cy="928694"/>
          </a:xfrm>
        </p:spPr>
        <p:txBody>
          <a:bodyPr/>
          <a:lstStyle/>
          <a:p>
            <a:r>
              <a:rPr lang="pl-PL" dirty="0" smtClean="0"/>
              <a:t>Lekcja</a:t>
            </a:r>
            <a:endParaRPr lang="pl-PL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389</TotalTime>
  <Words>297</Words>
  <Application>Microsoft Office PowerPoint</Application>
  <PresentationFormat>Pokaz na ekranie (4:3)</PresentationFormat>
  <Paragraphs>64</Paragraphs>
  <Slides>26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26</vt:i4>
      </vt:variant>
    </vt:vector>
  </HeadingPairs>
  <TitlesOfParts>
    <vt:vector size="27" baseType="lpstr">
      <vt:lpstr>Przepływ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Lekcja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Podsumowanie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wiktoriapohl</dc:creator>
  <cp:lastModifiedBy>Dariusz Stachecki</cp:lastModifiedBy>
  <cp:revision>44</cp:revision>
  <dcterms:created xsi:type="dcterms:W3CDTF">2011-09-08T13:57:22Z</dcterms:created>
  <dcterms:modified xsi:type="dcterms:W3CDTF">2011-10-01T17:27:13Z</dcterms:modified>
</cp:coreProperties>
</file>