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60" r:id="rId32"/>
    <p:sldId id="263" r:id="rId33"/>
    <p:sldId id="261" r:id="rId34"/>
    <p:sldId id="262" r:id="rId35"/>
    <p:sldId id="291" r:id="rId36"/>
    <p:sldId id="292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91" autoAdjust="0"/>
    <p:restoredTop sz="94681" autoAdjust="0"/>
  </p:normalViewPr>
  <p:slideViewPr>
    <p:cSldViewPr>
      <p:cViewPr varScale="1">
        <p:scale>
          <a:sx n="64" d="100"/>
          <a:sy n="64" d="100"/>
        </p:scale>
        <p:origin x="-10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32EB47-57B6-4C56-937B-42EC88925337}" type="datetimeFigureOut">
              <a:rPr lang="pl-PL" smtClean="0"/>
              <a:pPr/>
              <a:t>2011-06-01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1E0B8-9A00-47AC-9CC0-64934187BFB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P3\MORCHEEBA%20-%20Gained%20The%20World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 </a:t>
            </a:r>
            <a:r>
              <a:rPr lang="pl-PL" b="1" i="1" dirty="0">
                <a:solidFill>
                  <a:srgbClr val="FFFF00"/>
                </a:solidFill>
              </a:rPr>
              <a:t>Pierwsza pomoc w nagłych </a:t>
            </a:r>
            <a:r>
              <a:rPr lang="pl-PL" b="1" i="1" dirty="0" smtClean="0">
                <a:solidFill>
                  <a:srgbClr val="FFFF00"/>
                </a:solidFill>
              </a:rPr>
              <a:t>  wypadkach:</a:t>
            </a:r>
            <a:br>
              <a:rPr lang="pl-PL" b="1" i="1" dirty="0" smtClean="0">
                <a:solidFill>
                  <a:srgbClr val="FFFF00"/>
                </a:solidFill>
              </a:rPr>
            </a:br>
            <a:r>
              <a:rPr lang="pl-PL" b="1" i="1" dirty="0" smtClean="0">
                <a:solidFill>
                  <a:srgbClr val="FFFF00"/>
                </a:solidFill>
              </a:rPr>
              <a:t>,,</a:t>
            </a:r>
            <a:r>
              <a:rPr lang="pl-PL" b="1" i="1" dirty="0">
                <a:solidFill>
                  <a:srgbClr val="FFFF00"/>
                </a:solidFill>
              </a:rPr>
              <a:t>Możesz na mnie liczyć!”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MORCHEEBA - Gained The Worl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3. Rany i złamania.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291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Brzeg rany zdezynfekować, założyć opatrunek jałowy, nałożyć </a:t>
            </a:r>
          </a:p>
          <a:p>
            <a:pPr>
              <a:buNone/>
            </a:pPr>
            <a:r>
              <a:rPr lang="pl-PL" dirty="0" smtClean="0"/>
              <a:t>bandaż. Przy dużych ranach skierować poszkodowanego do </a:t>
            </a:r>
          </a:p>
          <a:p>
            <a:pPr>
              <a:buNone/>
            </a:pPr>
            <a:r>
              <a:rPr lang="pl-PL" dirty="0" smtClean="0"/>
              <a:t>lekarza chirurga. Przy ranie zanieczyszczonej ziemią podać </a:t>
            </a:r>
          </a:p>
          <a:p>
            <a:pPr>
              <a:buNone/>
            </a:pPr>
            <a:r>
              <a:rPr lang="pl-PL" dirty="0" smtClean="0"/>
              <a:t>lekarzowi informację o konieczności podania surowicy </a:t>
            </a:r>
          </a:p>
          <a:p>
            <a:pPr>
              <a:buNone/>
            </a:pPr>
            <a:r>
              <a:rPr lang="pl-PL" dirty="0" smtClean="0"/>
              <a:t>przeciwtężcowej. Nie usuwać z rany ciał obcych.</a:t>
            </a:r>
          </a:p>
          <a:p>
            <a:pPr>
              <a:buNone/>
            </a:pPr>
            <a:r>
              <a:rPr lang="pl-PL" dirty="0" smtClean="0"/>
              <a:t>Złamanie - jest to przerwanie ciągłości tkanki kostnej. </a:t>
            </a:r>
          </a:p>
          <a:p>
            <a:pPr>
              <a:buNone/>
            </a:pPr>
            <a:r>
              <a:rPr lang="pl-PL" dirty="0" smtClean="0"/>
              <a:t>Złamania dzielimy na: </a:t>
            </a:r>
          </a:p>
          <a:p>
            <a:pPr>
              <a:buNone/>
            </a:pPr>
            <a:r>
              <a:rPr lang="pl-PL" i="1" dirty="0" smtClean="0"/>
              <a:t>a) zamknięte</a:t>
            </a:r>
            <a:r>
              <a:rPr lang="pl-PL" dirty="0" smtClean="0"/>
              <a:t> - gdy skóra dookoła złamanej kości jest nienaruszona, </a:t>
            </a:r>
          </a:p>
          <a:p>
            <a:pPr>
              <a:buNone/>
            </a:pPr>
            <a:r>
              <a:rPr lang="pl-PL" i="1" dirty="0" smtClean="0"/>
              <a:t>b) otwarte</a:t>
            </a:r>
            <a:r>
              <a:rPr lang="pl-PL" dirty="0" smtClean="0"/>
              <a:t> - gdy jest przerwana ciągłość skóry, a kość może być narażona na zanieczyszczenia pochodzące z powierzchni skóry i powietrza. </a:t>
            </a:r>
          </a:p>
          <a:p>
            <a:pPr>
              <a:buNone/>
            </a:pPr>
            <a:r>
              <a:rPr lang="pl-PL" dirty="0" smtClean="0"/>
              <a:t>Często bardzo trudno ocenić czy mamy do czynienia ze zwichnięciem, skręceniem czy złamaniem kości, a szczególnie, gdy nie ma wyraźnych oznak złamania.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00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Złamanie należy podejrzewać, jeżeli po urazie:</a:t>
            </a:r>
          </a:p>
          <a:p>
            <a:pPr>
              <a:buNone/>
            </a:pPr>
            <a:r>
              <a:rPr lang="pl-PL" dirty="0" smtClean="0"/>
              <a:t>  - wystąpi obrzęk i ból, nasilający się przy uciśnięciu lub próbie poruszenia kończyną, </a:t>
            </a:r>
          </a:p>
          <a:p>
            <a:pPr>
              <a:buNone/>
            </a:pPr>
            <a:r>
              <a:rPr lang="pl-PL" dirty="0" smtClean="0"/>
              <a:t>  - poszkodowany nie może w pełni lub częściowo wykonywać ruchów uszkodzoną kończyną, </a:t>
            </a:r>
          </a:p>
          <a:p>
            <a:pPr>
              <a:buNone/>
            </a:pPr>
            <a:r>
              <a:rPr lang="pl-PL" dirty="0" smtClean="0"/>
              <a:t>  - wystąpi nieprawidłowa ruchomość w miejscu, w którym normalnie kończyna jest nieruchoma, </a:t>
            </a:r>
          </a:p>
          <a:p>
            <a:pPr>
              <a:buNone/>
            </a:pPr>
            <a:r>
              <a:rPr lang="pl-PL" dirty="0" smtClean="0"/>
              <a:t>  - uszkodzona kończyna wyraźnie straci swój prawidłowy kształt, </a:t>
            </a:r>
          </a:p>
          <a:p>
            <a:pPr>
              <a:buNone/>
            </a:pPr>
            <a:r>
              <a:rPr lang="pl-PL" dirty="0" smtClean="0"/>
              <a:t>  - w razie gdy widoczne są odłamy kostne (w przypadku złamań otwartych). </a:t>
            </a:r>
          </a:p>
          <a:p>
            <a:pPr>
              <a:buNone/>
            </a:pPr>
            <a:r>
              <a:rPr lang="pl-PL" dirty="0" smtClean="0"/>
              <a:t>  - w przypadku stwierdzenia lub podejrzenia złamania: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Pierwsza pomoc </a:t>
            </a:r>
          </a:p>
          <a:p>
            <a:pPr>
              <a:buNone/>
            </a:pPr>
            <a:r>
              <a:rPr lang="pl-PL" dirty="0" smtClean="0"/>
              <a:t>   - uszkodzone miejsce odsłaniamy tylko w przypadku podejrzenia istnienia rany poprzez rozcięcie lub rozprucie części ubrania, </a:t>
            </a:r>
          </a:p>
          <a:p>
            <a:pPr>
              <a:buNone/>
            </a:pPr>
            <a:r>
              <a:rPr lang="pl-PL" dirty="0" smtClean="0"/>
              <a:t>   - jeśli jest to złamanie otwarte tamujemy ewentualny krwotok i zakładamy na ranę jałowy opatrunek (bezpośrednio na ranę kładziemy ostrożnie jałowy gazik, tak aby nie wcisnąć złamanej kości ani jej odłamków). </a:t>
            </a:r>
          </a:p>
          <a:p>
            <a:pPr>
              <a:buNone/>
            </a:pPr>
            <a:r>
              <a:rPr lang="pl-PL" dirty="0" smtClean="0"/>
              <a:t>   - unieruchamiamy przynajmniej dwa sąsiednie stawy tzn. leżący powyżej i poniżej złamania, </a:t>
            </a:r>
          </a:p>
          <a:p>
            <a:pPr>
              <a:buNone/>
            </a:pPr>
            <a:r>
              <a:rPr lang="pl-PL" dirty="0" smtClean="0"/>
              <a:t>      nie nastawiamy i nie poruszamy uszkodzoną kończyną (konieczne czynności wykonujemy z naciągiem), </a:t>
            </a:r>
          </a:p>
          <a:p>
            <a:pPr>
              <a:buNone/>
            </a:pPr>
            <a:r>
              <a:rPr lang="pl-PL" dirty="0" smtClean="0"/>
              <a:t>   - poszkodowanemu zapewnić komfort termiczny i psychiczny, </a:t>
            </a:r>
          </a:p>
          <a:p>
            <a:pPr>
              <a:buNone/>
            </a:pPr>
            <a:r>
              <a:rPr lang="pl-PL" dirty="0" smtClean="0"/>
              <a:t>   - kontrolujemy tętno i wygląd palców na uszkodzonej kończynie oraz czynności życiowe poszkodowanego, </a:t>
            </a:r>
          </a:p>
          <a:p>
            <a:pPr>
              <a:buNone/>
            </a:pPr>
            <a:r>
              <a:rPr lang="pl-PL" dirty="0" smtClean="0"/>
              <a:t>   - wzywamy pogotowie, </a:t>
            </a:r>
          </a:p>
          <a:p>
            <a:pPr>
              <a:buNone/>
            </a:pPr>
            <a:r>
              <a:rPr lang="pl-PL" dirty="0" smtClean="0"/>
              <a:t>   - przy wykonywaniu unieruchomienia kończyn dolnych zawsze pamiętamy o wypełnieniu przestrzeni między nimi.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4. Oparzenia termiczne i chemiczne.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Oparzenie - jest to uszkodzenie skóry oraz tkanek pod nią leżących na skutek działania wysokiej temperatury, substancji chemicznych, promieniowania jonizującego lub prądu elektrycznego.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006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i="1" dirty="0" smtClean="0"/>
              <a:t>a) oparzenia cieplne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    O tym, jak ciężkie jest poparzenie i jaki ma ono wpływ na organizm poszkodowanego decyduje stopień i powierzchnia oparzenia.</a:t>
            </a:r>
          </a:p>
          <a:p>
            <a:pPr>
              <a:buNone/>
            </a:pPr>
            <a:r>
              <a:rPr lang="pl-PL" dirty="0" smtClean="0"/>
              <a:t>     W zależności od głębokości oparzenia wyróżniamy trzy stopnie:</a:t>
            </a:r>
          </a:p>
          <a:p>
            <a:pPr>
              <a:buNone/>
            </a:pPr>
            <a:r>
              <a:rPr lang="pl-PL" dirty="0" smtClean="0"/>
              <a:t> Stopień I - objawem jest zaczerwienienie skóry (rumień), obrzęk i uczucie pieczenia, </a:t>
            </a:r>
          </a:p>
          <a:p>
            <a:pPr>
              <a:buNone/>
            </a:pPr>
            <a:r>
              <a:rPr lang="pl-PL" dirty="0" smtClean="0"/>
              <a:t> Stopień II - na zaczerwienionej i obrzękniętej skórze pojawiają się pęcherze z żółtawym płynem surowiczym, towarzyszy temu ostry ból. </a:t>
            </a:r>
          </a:p>
          <a:p>
            <a:pPr>
              <a:buNone/>
            </a:pPr>
            <a:r>
              <a:rPr lang="pl-PL" dirty="0" smtClean="0"/>
              <a:t> Stopień III - niebolesny, cechuje się martwicą całej grubości skóry, a także uszkodzeniem tkanek położonych głębiej (mięśnie, ścięgna). Skrajną postacią oparzenia jest zwęglenie tkanek. 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57150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7200" dirty="0" smtClean="0"/>
              <a:t>Pierwsza pomoc:</a:t>
            </a:r>
          </a:p>
          <a:p>
            <a:pPr>
              <a:buNone/>
            </a:pPr>
            <a:r>
              <a:rPr lang="pl-PL" sz="7200" dirty="0" smtClean="0"/>
              <a:t>   - przy każdym oparzeniu należy przyjąć zasadę, że jest ono cięższe niż wydaje się na pierwszy rzut oka, </a:t>
            </a:r>
          </a:p>
          <a:p>
            <a:pPr>
              <a:buNone/>
            </a:pPr>
            <a:r>
              <a:rPr lang="pl-PL" sz="7200" dirty="0" smtClean="0"/>
              <a:t>   - jeżeli na kimś zapali się ubranie, należy palącego się przewrócić, okryć kocem i poturlać po ziemi, a po ugaszeniu płomieni pozostawić w pozycji zastanej, </a:t>
            </a:r>
          </a:p>
          <a:p>
            <a:pPr>
              <a:buNone/>
            </a:pPr>
            <a:r>
              <a:rPr lang="pl-PL" sz="7200" dirty="0" smtClean="0"/>
              <a:t>   - w przypadku oparzenia ręki należy zdjąć z palców pierścionki i zegarek (wykonujemy to tylko bezpośrednio po oparzeniu), </a:t>
            </a:r>
          </a:p>
          <a:p>
            <a:pPr>
              <a:buNone/>
            </a:pPr>
            <a:r>
              <a:rPr lang="pl-PL" sz="7200" dirty="0" smtClean="0"/>
              <a:t>   - jeżeli odzież przylgnęła do ciała nie odrywamy jej </a:t>
            </a:r>
          </a:p>
          <a:p>
            <a:pPr>
              <a:buNone/>
            </a:pPr>
            <a:r>
              <a:rPr lang="pl-PL" sz="7200" dirty="0" smtClean="0"/>
              <a:t>   - oparzone miejsce schładzamy zimną wodą, kierując strumień powyżej rany, przez około 15-20 minut (w przypadku oparzeń oka okres schładzania jest dłuższy), </a:t>
            </a:r>
          </a:p>
          <a:p>
            <a:pPr>
              <a:buNone/>
            </a:pPr>
            <a:r>
              <a:rPr lang="pl-PL" sz="7200" dirty="0" smtClean="0"/>
              <a:t>   - ranę osłaniamy jałowym opatrunkiem (nie może on wywierać żadnego nacisku na miejsce oparzenia), </a:t>
            </a:r>
          </a:p>
          <a:p>
            <a:pPr>
              <a:buNone/>
            </a:pPr>
            <a:r>
              <a:rPr lang="pl-PL" sz="7200" dirty="0" smtClean="0"/>
              <a:t>   - w przypadku oparzeń oka opatrunek wykonujemy na obie gałki oczne, </a:t>
            </a:r>
          </a:p>
          <a:p>
            <a:pPr>
              <a:buNone/>
            </a:pPr>
            <a:r>
              <a:rPr lang="pl-PL" sz="7200" dirty="0" smtClean="0"/>
              <a:t>   - przytomnego poszkodowanego z rozległymi poparzeniami należy ułożyć w pozycji </a:t>
            </a:r>
            <a:r>
              <a:rPr lang="pl-PL" sz="7200" dirty="0" err="1" smtClean="0"/>
              <a:t>autoprzetoczeniowej</a:t>
            </a:r>
            <a:r>
              <a:rPr lang="pl-PL" sz="7200" dirty="0" smtClean="0"/>
              <a:t> (unosimy obie nogi leżącego poszkodowanego, np. za nogawki spodni; uniesione nogi opieramy na krześle, stole lub własnej zgiętej w kolanie nodze; pozycja ta ma na celu poprawę krążenia mózgowego poprzez właściwy odpływ krwi z kończyn dolnych - działanie przeciwwstrząsowe), </a:t>
            </a:r>
          </a:p>
          <a:p>
            <a:pPr>
              <a:buNone/>
            </a:pPr>
            <a:r>
              <a:rPr lang="pl-PL" sz="7200" dirty="0" smtClean="0"/>
              <a:t>   - poszkodowanemu należy podawać do picia letnie napoje, w celu uzupełnienia ubytków płynów w organizmie, </a:t>
            </a:r>
          </a:p>
          <a:p>
            <a:pPr>
              <a:buNone/>
            </a:pPr>
            <a:r>
              <a:rPr lang="pl-PL" sz="7200" dirty="0" smtClean="0"/>
              <a:t>   - poszkodowanemu zapewniamy komfort termiczny i wsparcie psychiczne, w razie potrzeby wzywamy lekarza, </a:t>
            </a:r>
          </a:p>
          <a:p>
            <a:pPr>
              <a:buNone/>
            </a:pPr>
            <a:r>
              <a:rPr lang="pl-PL" sz="7200" dirty="0" smtClean="0"/>
              <a:t>   - pęcherzy z płynem surowiczym nie przekłuwamy.</a:t>
            </a:r>
          </a:p>
          <a:p>
            <a:endParaRPr lang="pl-PL" sz="5500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00042"/>
            <a:ext cx="8429684" cy="55007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i="1" dirty="0" smtClean="0"/>
              <a:t> b) oparzenia chemiczne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 Są one następstwem działania na skórę stężonych kwasów, zasad oraz soli i innych substancji chemicznych. Głębokość i wielkość uszkodzeń zależy od rodzaju substancji, jej stężenia i czasu działania. Dodatkowo niektóre substancje chemiczne jak: fenol, sole rtęci, mogą wchłaniać się do organizmu, powodując ogólne zatrucie. Oparzenia kwasami (spowodowane najczęściej kwasem siarkowym lub solnym) wywołują na skórze suche strupy o różnym zabarwieniu, które powstają jako wynik koagulacji białka. Oparzenia zasadami: sodową, potasową lub wapnem niegaszonym wywołują na skórze miękki, wilgotny strup o białawym zabarwieniu, jako wynik rozpuszczenia białek i głębokiego uszkodzenia tkanek.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85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Pierwsza pomoc:</a:t>
            </a:r>
          </a:p>
          <a:p>
            <a:pPr>
              <a:buNone/>
            </a:pPr>
            <a:r>
              <a:rPr lang="pl-PL" dirty="0" smtClean="0"/>
              <a:t>   - oddzielić poszkodowanego od substancji żrącej (zdjąć przesiąkniętą nią odzież, o ile nie jest przyklejona do skóry), </a:t>
            </a:r>
          </a:p>
          <a:p>
            <a:pPr>
              <a:buNone/>
            </a:pPr>
            <a:r>
              <a:rPr lang="pl-PL" dirty="0" smtClean="0"/>
              <a:t>   - jak najszybciej zmyć szkodliwą substancję dużą ilością chłodnej wody (z wyjątkiem oparzeń wapnem niegaszonym, gdzie najpierw mechanicznie usuwamy wapno, a następnie spłukujemy pod mocnym strumieniem wody) tak, aby spływała po ciele jak najkrótszą drogą </a:t>
            </a:r>
          </a:p>
          <a:p>
            <a:pPr>
              <a:buNone/>
            </a:pPr>
            <a:r>
              <a:rPr lang="pl-PL" dirty="0" smtClean="0"/>
              <a:t>   - na oparzone miejsce nałożyć jałowy opatrunek osłaniający, </a:t>
            </a:r>
          </a:p>
          <a:p>
            <a:pPr>
              <a:buNone/>
            </a:pPr>
            <a:r>
              <a:rPr lang="pl-PL" dirty="0" smtClean="0"/>
              <a:t>   - wezwać pomoc lekarską i pozostać z poszkodowanym, zapewniając mu wsparcie psychiczne i komfort termiczny. 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5. Odmrożenia.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Odmrożenia - są to uszkodzenia skóry i tkanek pod nią </a:t>
            </a:r>
          </a:p>
          <a:p>
            <a:pPr>
              <a:buNone/>
            </a:pPr>
            <a:r>
              <a:rPr lang="pl-PL" dirty="0" smtClean="0"/>
              <a:t>leżących, wywołane działaniem niskiej temperatury. </a:t>
            </a:r>
          </a:p>
          <a:p>
            <a:pPr>
              <a:buNone/>
            </a:pPr>
            <a:r>
              <a:rPr lang="pl-PL" dirty="0" smtClean="0"/>
              <a:t>Odmrożeniu ulegają okolice tkanek o zwolnionym i </a:t>
            </a:r>
          </a:p>
          <a:p>
            <a:pPr>
              <a:buNone/>
            </a:pPr>
            <a:r>
              <a:rPr lang="pl-PL" dirty="0" smtClean="0"/>
              <a:t>utrudnionym krążeniu: palce nóg, rąk, nos, policzki, </a:t>
            </a:r>
          </a:p>
          <a:p>
            <a:pPr>
              <a:buNone/>
            </a:pPr>
            <a:r>
              <a:rPr lang="pl-PL" dirty="0" smtClean="0"/>
              <a:t>małżowiny uszne.</a:t>
            </a:r>
          </a:p>
          <a:p>
            <a:pPr>
              <a:buNone/>
            </a:pPr>
            <a:r>
              <a:rPr lang="pl-PL" dirty="0" smtClean="0"/>
              <a:t>Rozróżniamy trzy stopnie odmrożeń:</a:t>
            </a:r>
          </a:p>
          <a:p>
            <a:pPr>
              <a:buNone/>
            </a:pPr>
            <a:r>
              <a:rPr lang="pl-PL" dirty="0" smtClean="0"/>
              <a:t>Stopień I - charakteryzuje się zaczerwienieniem, obrzękiem oraz uczuciem pieczenia i drętwienia, </a:t>
            </a:r>
          </a:p>
          <a:p>
            <a:pPr>
              <a:buNone/>
            </a:pPr>
            <a:r>
              <a:rPr lang="pl-PL" dirty="0" smtClean="0"/>
              <a:t>Stopień II - cechuje go znacznie większe zasinienie i obrzęk, dodatkowo pojawiają się pęcherze wypełnione płynem surowiczym lub surowiczo-krwistym, </a:t>
            </a:r>
          </a:p>
          <a:p>
            <a:pPr>
              <a:buNone/>
            </a:pPr>
            <a:r>
              <a:rPr lang="pl-PL" dirty="0" smtClean="0"/>
              <a:t>Stopień III - charakteryzuje się martwicą skóry, która przyjmuje sinawo purpurowe zabarwienie. 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5721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Pierwsza pomoc:</a:t>
            </a:r>
          </a:p>
          <a:p>
            <a:pPr>
              <a:buNone/>
            </a:pPr>
            <a:r>
              <a:rPr lang="pl-PL" dirty="0" smtClean="0"/>
              <a:t>- poszkodowanego przenieść do ciepłego pomieszczenia, </a:t>
            </a:r>
          </a:p>
          <a:p>
            <a:pPr>
              <a:buNone/>
            </a:pPr>
            <a:r>
              <a:rPr lang="pl-PL" dirty="0" smtClean="0"/>
              <a:t>- rozluźnić ubranie uciskające obrzęknięte miejsca, ściągnąć przemoczoną i zmrożoną odzież, </a:t>
            </a:r>
          </a:p>
          <a:p>
            <a:pPr>
              <a:buNone/>
            </a:pPr>
            <a:r>
              <a:rPr lang="pl-PL" dirty="0" smtClean="0"/>
              <a:t>- nie wolno nacierać odmrożonych miejsc śniegiem ani alkoholem, </a:t>
            </a:r>
          </a:p>
          <a:p>
            <a:pPr>
              <a:buNone/>
            </a:pPr>
            <a:r>
              <a:rPr lang="pl-PL" dirty="0" smtClean="0"/>
              <a:t>- można poszkodowanemu podać do picia mocno osłodzone, gorące napoje, </a:t>
            </a:r>
          </a:p>
          <a:p>
            <a:pPr>
              <a:buNone/>
            </a:pPr>
            <a:r>
              <a:rPr lang="pl-PL" dirty="0" smtClean="0"/>
              <a:t>- nie należy podawać poszkodowanemu alkoholu ani pozwolić palić, </a:t>
            </a:r>
          </a:p>
          <a:p>
            <a:pPr>
              <a:buNone/>
            </a:pPr>
            <a:r>
              <a:rPr lang="pl-PL" dirty="0" smtClean="0"/>
              <a:t>- jeżeli na skórze występują pęcherze czy grożące martwicą sine przebarwienia zakładamy na nie jałowy opatrunek i niezwłocznie kontaktujemy się z lekarzem, </a:t>
            </a:r>
          </a:p>
          <a:p>
            <a:pPr>
              <a:buNone/>
            </a:pPr>
            <a:r>
              <a:rPr lang="pl-PL" dirty="0" smtClean="0"/>
              <a:t>- odmrożoną część ciała wkładamy do zimnej wody a następnie powoli i stopniowo podwyższamy temperaturę wody, do temperatury pokojowej (cały proces powinien trwać 20-30 minut).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i="1" u="sng" dirty="0" smtClean="0"/>
              <a:t>Cele projektu:</a:t>
            </a:r>
          </a:p>
          <a:p>
            <a:endParaRPr lang="pl-PL" dirty="0"/>
          </a:p>
          <a:p>
            <a:pPr lvl="0"/>
            <a:r>
              <a:rPr lang="pl-PL" dirty="0"/>
              <a:t>Uświadamianie znaczenia udzielania pierwszej pomocy.</a:t>
            </a:r>
          </a:p>
          <a:p>
            <a:pPr lvl="0"/>
            <a:r>
              <a:rPr lang="pl-PL" dirty="0"/>
              <a:t>Nauka udzielania pierwszej pomocy w nagłych wypadkach.</a:t>
            </a:r>
          </a:p>
          <a:p>
            <a:pPr lvl="0"/>
            <a:r>
              <a:rPr lang="pl-PL" dirty="0"/>
              <a:t>Umożliwienie uczniom wykazania się wszechstronnymi umiejętnościami i wiedzą na temat pierwszej pomocy.</a:t>
            </a:r>
          </a:p>
          <a:p>
            <a:pPr lvl="0"/>
            <a:r>
              <a:rPr lang="pl-PL" dirty="0"/>
              <a:t>Doskonalenie poznanych metod udzielania pierwszej pomocy.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6. Omdlenie.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Omdlenie - jest to nagła, krótkotrwała utrata </a:t>
            </a:r>
          </a:p>
          <a:p>
            <a:pPr>
              <a:buNone/>
            </a:pPr>
            <a:r>
              <a:rPr lang="pl-PL" dirty="0" smtClean="0"/>
              <a:t>przytomności, wywołana niedotlenieniem mózgu. </a:t>
            </a:r>
          </a:p>
          <a:p>
            <a:pPr>
              <a:buNone/>
            </a:pPr>
            <a:r>
              <a:rPr lang="pl-PL" dirty="0" smtClean="0"/>
              <a:t>Przyczyną omdlenia może być: spadek ciśnienia </a:t>
            </a:r>
          </a:p>
          <a:p>
            <a:pPr>
              <a:buNone/>
            </a:pPr>
            <a:r>
              <a:rPr lang="pl-PL" dirty="0" smtClean="0"/>
              <a:t>tętniczego krwi, nadmierne odchudzanie, silny ból, </a:t>
            </a:r>
          </a:p>
          <a:p>
            <a:pPr>
              <a:buNone/>
            </a:pPr>
            <a:r>
              <a:rPr lang="pl-PL" dirty="0" smtClean="0"/>
              <a:t>zdenerwowanie, głód, silne emocje, widok krwi, itp.</a:t>
            </a:r>
          </a:p>
          <a:p>
            <a:pPr>
              <a:buNone/>
            </a:pPr>
            <a:r>
              <a:rPr lang="pl-PL" dirty="0" smtClean="0"/>
              <a:t>Objawy poprzedzające omdlenie</a:t>
            </a:r>
          </a:p>
          <a:p>
            <a:pPr>
              <a:buNone/>
            </a:pPr>
            <a:r>
              <a:rPr lang="pl-PL" dirty="0" smtClean="0"/>
              <a:t>  - zawroty głowy, </a:t>
            </a:r>
          </a:p>
          <a:p>
            <a:pPr>
              <a:buNone/>
            </a:pPr>
            <a:r>
              <a:rPr lang="pl-PL" dirty="0" smtClean="0"/>
              <a:t>  - bladość twarzy, </a:t>
            </a:r>
          </a:p>
          <a:p>
            <a:pPr>
              <a:buNone/>
            </a:pPr>
            <a:r>
              <a:rPr lang="pl-PL" dirty="0" smtClean="0"/>
              <a:t>  - mroczki przed oczami, </a:t>
            </a:r>
          </a:p>
          <a:p>
            <a:pPr>
              <a:buNone/>
            </a:pPr>
            <a:r>
              <a:rPr lang="pl-PL" dirty="0" smtClean="0"/>
              <a:t>  - mogą wystąpić zimne poty na czole i skroniach. 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Pierwsza pomoc:</a:t>
            </a:r>
          </a:p>
          <a:p>
            <a:pPr>
              <a:buNone/>
            </a:pPr>
            <a:r>
              <a:rPr lang="pl-PL" dirty="0" smtClean="0"/>
              <a:t>  - rozluźnić uciskające części odzieży (krawat, kołnierzyk), </a:t>
            </a:r>
          </a:p>
          <a:p>
            <a:pPr>
              <a:buNone/>
            </a:pPr>
            <a:r>
              <a:rPr lang="pl-PL" dirty="0" smtClean="0"/>
              <a:t>  - udrożnić górne drogi oddechowe i skontrolować czynności życiowe, </a:t>
            </a:r>
          </a:p>
          <a:p>
            <a:pPr>
              <a:buNone/>
            </a:pPr>
            <a:r>
              <a:rPr lang="pl-PL" dirty="0" smtClean="0"/>
              <a:t>  - ułożyć poszkodowanego w pozycji </a:t>
            </a:r>
            <a:r>
              <a:rPr lang="pl-PL" dirty="0" err="1" smtClean="0"/>
              <a:t>autoprzetoczeniowej</a:t>
            </a:r>
            <a:r>
              <a:rPr lang="pl-PL" dirty="0" smtClean="0"/>
              <a:t>, </a:t>
            </a:r>
          </a:p>
          <a:p>
            <a:pPr>
              <a:buNone/>
            </a:pPr>
            <a:r>
              <a:rPr lang="pl-PL" dirty="0" smtClean="0"/>
              <a:t>  - jeżeli po 2 minutach nie powróci przytomność, poszkodowanego należy ułożyć w pozycji bocznej ustalonej i wezwać pomoc lekarską, </a:t>
            </a:r>
          </a:p>
          <a:p>
            <a:pPr>
              <a:buNone/>
            </a:pPr>
            <a:r>
              <a:rPr lang="pl-PL" dirty="0" smtClean="0"/>
              <a:t>  - sprawdzić czynności życiowe, zapewnić komfort psychiczny i termiczny.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7. Padaczka (epilepsja).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3800" dirty="0" smtClean="0"/>
              <a:t>Padaczka - jest to przewlekłe zaburzenie pracy mózgu o różnych </a:t>
            </a:r>
          </a:p>
          <a:p>
            <a:pPr>
              <a:buNone/>
            </a:pPr>
            <a:r>
              <a:rPr lang="pl-PL" sz="3800" dirty="0" smtClean="0"/>
              <a:t>przyczynach, przebiegające w postaci nawracających napadów </a:t>
            </a:r>
          </a:p>
          <a:p>
            <a:pPr>
              <a:buNone/>
            </a:pPr>
            <a:r>
              <a:rPr lang="pl-PL" sz="3800" dirty="0" smtClean="0"/>
              <a:t>drgawkowych. Napady występują samoistnie, ale mogą je wyzwolić: alkohol, </a:t>
            </a:r>
          </a:p>
          <a:p>
            <a:pPr>
              <a:buNone/>
            </a:pPr>
            <a:r>
              <a:rPr lang="pl-PL" sz="3800" dirty="0" smtClean="0"/>
              <a:t>niektóre leki, stany gorączkowe.</a:t>
            </a:r>
          </a:p>
          <a:p>
            <a:pPr>
              <a:buNone/>
            </a:pPr>
            <a:r>
              <a:rPr lang="pl-PL" sz="3800" dirty="0" smtClean="0"/>
              <a:t>Objawy charakteryzujące napad padaczki: </a:t>
            </a:r>
          </a:p>
          <a:p>
            <a:pPr>
              <a:buNone/>
            </a:pPr>
            <a:r>
              <a:rPr lang="pl-PL" sz="3800" dirty="0" smtClean="0"/>
              <a:t>- utrata przytomności, padający poszkodowany często doznaje urazu głowy, </a:t>
            </a:r>
          </a:p>
          <a:p>
            <a:pPr>
              <a:buNone/>
            </a:pPr>
            <a:r>
              <a:rPr lang="pl-PL" sz="3800" dirty="0" smtClean="0"/>
              <a:t>- występuje chwilowy bezdech, sinica, źrenice rozszerzają się, ręce są zgięte, a nogi sztywnieją, </a:t>
            </a:r>
          </a:p>
          <a:p>
            <a:pPr>
              <a:buNone/>
            </a:pPr>
            <a:r>
              <a:rPr lang="pl-PL" sz="3800" dirty="0" smtClean="0"/>
              <a:t>- po kilkunastu sekundach oddech wraca i następują drgawki całego ciała </a:t>
            </a:r>
          </a:p>
          <a:p>
            <a:pPr>
              <a:buNone/>
            </a:pPr>
            <a:r>
              <a:rPr lang="pl-PL" sz="3800" dirty="0" smtClean="0"/>
              <a:t>- może nastąpić przygryzienie języka, warg, </a:t>
            </a:r>
          </a:p>
          <a:p>
            <a:pPr>
              <a:buNone/>
            </a:pPr>
            <a:r>
              <a:rPr lang="pl-PL" sz="3800" dirty="0" smtClean="0"/>
              <a:t>- pojawia się piana w ustach. </a:t>
            </a:r>
          </a:p>
          <a:p>
            <a:pPr>
              <a:buNone/>
            </a:pPr>
            <a:r>
              <a:rPr lang="pl-PL" sz="3800" dirty="0" smtClean="0"/>
              <a:t>- często zdarza się bezwiedne oddanie moczu. </a:t>
            </a:r>
          </a:p>
          <a:p>
            <a:pPr>
              <a:buNone/>
            </a:pPr>
            <a:r>
              <a:rPr lang="pl-PL" sz="3800" dirty="0" smtClean="0"/>
              <a:t>Stan ten może trwać do kilku minut.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0"/>
            <a:ext cx="842968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Pierwsza pomoc w czasie ataku:</a:t>
            </a:r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smtClean="0"/>
              <a:t>zabezpieczyć głowę poszkodowanego, </a:t>
            </a:r>
          </a:p>
          <a:p>
            <a:pPr>
              <a:buNone/>
            </a:pPr>
            <a:r>
              <a:rPr lang="pl-PL" dirty="0" smtClean="0"/>
              <a:t>- jeżeli szczęki nie są zaciśnięte, wsunąć pomiędzy nie rolkę bandaża, portfel, itp., w taki sposób, aby nie utrudniać wypływu śliny. </a:t>
            </a:r>
          </a:p>
          <a:p>
            <a:pPr>
              <a:buNone/>
            </a:pPr>
            <a:r>
              <a:rPr lang="pl-PL" dirty="0" smtClean="0"/>
              <a:t>Pierwsza pomoc po ataku:</a:t>
            </a:r>
          </a:p>
          <a:p>
            <a:pPr>
              <a:buNone/>
            </a:pPr>
            <a:r>
              <a:rPr lang="pl-PL" dirty="0" smtClean="0"/>
              <a:t>- usunąć ślinę i wymiociny z jamy ustnej, </a:t>
            </a:r>
          </a:p>
          <a:p>
            <a:pPr>
              <a:buNone/>
            </a:pPr>
            <a:r>
              <a:rPr lang="pl-PL" dirty="0" smtClean="0"/>
              <a:t>- rozluźnić ciasne części ubrania, </a:t>
            </a:r>
          </a:p>
          <a:p>
            <a:pPr>
              <a:buNone/>
            </a:pPr>
            <a:r>
              <a:rPr lang="pl-PL" dirty="0" smtClean="0"/>
              <a:t>- nie budzić poszkodowanego, ułożyć go w pozycji bezpiecznej. </a:t>
            </a:r>
          </a:p>
          <a:p>
            <a:pPr>
              <a:buNone/>
            </a:pPr>
            <a:r>
              <a:rPr lang="pl-PL" dirty="0" smtClean="0"/>
              <a:t>- kontrolować czynności życiowe, </a:t>
            </a:r>
          </a:p>
          <a:p>
            <a:pPr>
              <a:buNone/>
            </a:pPr>
            <a:r>
              <a:rPr lang="pl-PL" dirty="0" smtClean="0"/>
              <a:t>- zapewnić komfort termiczny i bezwzględny spokój.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8. Udar cieplny (termiczny).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Udar cieplny - jest skutkiem przegrzania organizmu. </a:t>
            </a:r>
          </a:p>
          <a:p>
            <a:pPr>
              <a:buNone/>
            </a:pPr>
            <a:r>
              <a:rPr lang="pl-PL" dirty="0" smtClean="0"/>
              <a:t>Spowodowany jest utrudnionym lub wręcz </a:t>
            </a:r>
          </a:p>
          <a:p>
            <a:pPr>
              <a:buNone/>
            </a:pPr>
            <a:r>
              <a:rPr lang="pl-PL" dirty="0" smtClean="0"/>
              <a:t>uniemożliwionym oddawaniem nadmiaru ciepła (np. </a:t>
            </a:r>
          </a:p>
          <a:p>
            <a:pPr>
              <a:buNone/>
            </a:pPr>
            <a:r>
              <a:rPr lang="pl-PL" dirty="0" smtClean="0"/>
              <a:t>podczas intensywnego wysiłku fizycznego w </a:t>
            </a:r>
          </a:p>
          <a:p>
            <a:pPr>
              <a:buNone/>
            </a:pPr>
            <a:r>
              <a:rPr lang="pl-PL" dirty="0" smtClean="0"/>
              <a:t>gorącym, dusznym pomieszczeniu).</a:t>
            </a:r>
          </a:p>
          <a:p>
            <a:pPr>
              <a:buNone/>
            </a:pPr>
            <a:r>
              <a:rPr lang="pl-PL" dirty="0" smtClean="0"/>
              <a:t>Objawy: </a:t>
            </a:r>
          </a:p>
          <a:p>
            <a:pPr>
              <a:buNone/>
            </a:pPr>
            <a:r>
              <a:rPr lang="pl-PL" dirty="0" smtClean="0"/>
              <a:t>- zaczerwieniona, gorąca skóra, </a:t>
            </a:r>
          </a:p>
          <a:p>
            <a:pPr>
              <a:buNone/>
            </a:pPr>
            <a:r>
              <a:rPr lang="pl-PL" dirty="0" smtClean="0"/>
              <a:t>- silne poty, osłabienie, uczucie zmęczenia, silne pragnienie, </a:t>
            </a:r>
          </a:p>
          <a:p>
            <a:pPr>
              <a:buNone/>
            </a:pPr>
            <a:r>
              <a:rPr lang="pl-PL" dirty="0" smtClean="0"/>
              <a:t>- bóle i zawroty iłowy, </a:t>
            </a:r>
          </a:p>
          <a:p>
            <a:pPr>
              <a:buNone/>
            </a:pPr>
            <a:r>
              <a:rPr lang="pl-PL" dirty="0" smtClean="0"/>
              <a:t>- nudności i wymioty, </a:t>
            </a:r>
          </a:p>
          <a:p>
            <a:pPr>
              <a:buNone/>
            </a:pPr>
            <a:r>
              <a:rPr lang="pl-PL" dirty="0" smtClean="0"/>
              <a:t>- mroczki przed oczami, przyspieszone tętno.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Pierwsza pomoc:</a:t>
            </a:r>
          </a:p>
          <a:p>
            <a:pPr>
              <a:buNone/>
            </a:pPr>
            <a:r>
              <a:rPr lang="pl-PL" dirty="0" smtClean="0"/>
              <a:t>- poszkodowanego przenieść do zaciemnionego, przewiewnego miejsca, ułożyć w wygodnej dla niego pozycji, </a:t>
            </a:r>
          </a:p>
          <a:p>
            <a:pPr>
              <a:buNone/>
            </a:pPr>
            <a:r>
              <a:rPr lang="pl-PL" dirty="0" smtClean="0"/>
              <a:t>- rozluźnić uciskające części ubrania, </a:t>
            </a:r>
          </a:p>
          <a:p>
            <a:pPr>
              <a:buNone/>
            </a:pPr>
            <a:r>
              <a:rPr lang="pl-PL" dirty="0" smtClean="0"/>
              <a:t>- stosować zimne okłady (rozpoczynając od głowy, karku, dłoni, stopniowo przechodząc na klatkę piersiową), </a:t>
            </a:r>
          </a:p>
          <a:p>
            <a:pPr>
              <a:buNone/>
            </a:pPr>
            <a:r>
              <a:rPr lang="pl-PL" dirty="0" smtClean="0"/>
              <a:t>- poszkodowanemu przytomnemu podać małymi porcjami zimne napoje (najlepiej soki) bądź czystą wodę, </a:t>
            </a:r>
          </a:p>
          <a:p>
            <a:pPr>
              <a:buNone/>
            </a:pPr>
            <a:r>
              <a:rPr lang="pl-PL" dirty="0" smtClean="0"/>
              <a:t>- kontrolować czynności życiowe, </a:t>
            </a:r>
          </a:p>
          <a:p>
            <a:pPr>
              <a:buNone/>
            </a:pPr>
            <a:r>
              <a:rPr lang="pl-PL" dirty="0" smtClean="0"/>
              <a:t>- zapewnić komfort psychiczny, </a:t>
            </a:r>
          </a:p>
          <a:p>
            <a:pPr>
              <a:buNone/>
            </a:pPr>
            <a:r>
              <a:rPr lang="pl-PL" dirty="0" smtClean="0"/>
              <a:t>- wezwać pogotowie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10. ABC reanimacji.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Najczęstszymi przyczynami ustania czynności </a:t>
            </a:r>
          </a:p>
          <a:p>
            <a:pPr>
              <a:buNone/>
            </a:pPr>
            <a:r>
              <a:rPr lang="pl-PL" dirty="0" smtClean="0"/>
              <a:t>układu krążenia są urazy klatki piersiowej i </a:t>
            </a:r>
          </a:p>
          <a:p>
            <a:pPr>
              <a:buNone/>
            </a:pPr>
            <a:r>
              <a:rPr lang="pl-PL" dirty="0" smtClean="0"/>
              <a:t>ośrodkowego układu oddechowego, utonięcie, </a:t>
            </a:r>
          </a:p>
          <a:p>
            <a:pPr>
              <a:buNone/>
            </a:pPr>
            <a:r>
              <a:rPr lang="pl-PL" dirty="0" smtClean="0"/>
              <a:t>porażenie prądem, zatrucia, zaburzenia pracy serca </a:t>
            </a:r>
          </a:p>
          <a:p>
            <a:pPr>
              <a:buNone/>
            </a:pPr>
            <a:r>
              <a:rPr lang="pl-PL" dirty="0" smtClean="0"/>
              <a:t>spowodowane przedawkowaniem leków. W </a:t>
            </a:r>
          </a:p>
          <a:p>
            <a:pPr>
              <a:buNone/>
            </a:pPr>
            <a:r>
              <a:rPr lang="pl-PL" dirty="0" smtClean="0"/>
              <a:t>początkowym okresie zatrzymania krążenia </a:t>
            </a:r>
          </a:p>
          <a:p>
            <a:pPr>
              <a:buNone/>
            </a:pPr>
            <a:r>
              <a:rPr lang="pl-PL" dirty="0" smtClean="0"/>
              <a:t>najbardziej wrażliwa na niedotlenienie tkanka </a:t>
            </a:r>
          </a:p>
          <a:p>
            <a:pPr>
              <a:buNone/>
            </a:pPr>
            <a:r>
              <a:rPr lang="pl-PL" dirty="0" smtClean="0"/>
              <a:t>mózgowa wykorzystuje tlen zawarty we krwi. Jednak </a:t>
            </a:r>
          </a:p>
          <a:p>
            <a:pPr>
              <a:buNone/>
            </a:pPr>
            <a:r>
              <a:rPr lang="pl-PL" dirty="0" smtClean="0"/>
              <a:t>już po 3-4 minutach dochodzi do nieodwracalnych </a:t>
            </a:r>
          </a:p>
          <a:p>
            <a:pPr>
              <a:buNone/>
            </a:pPr>
            <a:r>
              <a:rPr lang="pl-PL" dirty="0" smtClean="0"/>
              <a:t>zmian w korze mózgowej. </a:t>
            </a:r>
          </a:p>
          <a:p>
            <a:pPr>
              <a:buNone/>
            </a:pPr>
            <a:r>
              <a:rPr lang="pl-PL" dirty="0" smtClean="0"/>
              <a:t>W przypadku zatrzymania krążenia należy </a:t>
            </a:r>
            <a:r>
              <a:rPr lang="pl-PL" dirty="0" smtClean="0"/>
              <a:t>jak </a:t>
            </a:r>
          </a:p>
          <a:p>
            <a:pPr>
              <a:buNone/>
            </a:pPr>
            <a:r>
              <a:rPr lang="pl-PL" dirty="0" smtClean="0"/>
              <a:t>najszybciej </a:t>
            </a:r>
            <a:r>
              <a:rPr lang="pl-PL" dirty="0" smtClean="0"/>
              <a:t>rozpocząć czynności reanimacyjne.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 Aby rozpoznać zatrzymanie krążenia należy zbadać </a:t>
            </a:r>
          </a:p>
          <a:p>
            <a:pPr>
              <a:buNone/>
            </a:pPr>
            <a:r>
              <a:rPr lang="pl-PL" dirty="0" smtClean="0"/>
              <a:t>tętno na tętnicach szyjnych. Podczas badania </a:t>
            </a:r>
          </a:p>
          <a:p>
            <a:pPr>
              <a:buNone/>
            </a:pPr>
            <a:r>
              <a:rPr lang="pl-PL" dirty="0" smtClean="0"/>
              <a:t>stwierdzamy brak tętna oraz utratę przytomności. </a:t>
            </a:r>
          </a:p>
          <a:p>
            <a:pPr>
              <a:buNone/>
            </a:pPr>
            <a:r>
              <a:rPr lang="pl-PL" dirty="0" smtClean="0"/>
              <a:t> W ciągu kilkunastu sekund po zatrzymaniu krążenia </a:t>
            </a:r>
          </a:p>
          <a:p>
            <a:pPr>
              <a:buNone/>
            </a:pPr>
            <a:r>
              <a:rPr lang="pl-PL" dirty="0" smtClean="0"/>
              <a:t>dochodzi do zatrzymania oddechu. Aby to sprawdzić </a:t>
            </a:r>
          </a:p>
          <a:p>
            <a:pPr>
              <a:buNone/>
            </a:pPr>
            <a:r>
              <a:rPr lang="pl-PL" dirty="0" smtClean="0"/>
              <a:t>wystarczy przyłożyć swój policzek do nosa chorego </a:t>
            </a:r>
          </a:p>
          <a:p>
            <a:pPr>
              <a:buNone/>
            </a:pPr>
            <a:r>
              <a:rPr lang="pl-PL" dirty="0" smtClean="0"/>
              <a:t>tak, aby poczuć wydychane powietrze.</a:t>
            </a:r>
          </a:p>
          <a:p>
            <a:pPr>
              <a:buNone/>
            </a:pPr>
            <a:r>
              <a:rPr lang="pl-PL" dirty="0" smtClean="0"/>
              <a:t> Udzielając pomoc potrzebującej osobie należy </a:t>
            </a:r>
          </a:p>
          <a:p>
            <a:pPr>
              <a:buNone/>
            </a:pPr>
            <a:r>
              <a:rPr lang="pl-PL" dirty="0" smtClean="0"/>
              <a:t>wykonać podstawowe czynności resuscytacyjne:</a:t>
            </a:r>
          </a:p>
          <a:p>
            <a:pPr>
              <a:buNone/>
            </a:pPr>
            <a:r>
              <a:rPr lang="pl-PL" dirty="0" smtClean="0"/>
              <a:t>    A (ang. </a:t>
            </a:r>
            <a:r>
              <a:rPr lang="pl-PL" dirty="0" err="1" smtClean="0"/>
              <a:t>airway</a:t>
            </a:r>
            <a:r>
              <a:rPr lang="pl-PL" dirty="0" smtClean="0"/>
              <a:t>)- udrożnienie dróg oddechowych </a:t>
            </a:r>
          </a:p>
          <a:p>
            <a:pPr>
              <a:buNone/>
            </a:pPr>
            <a:r>
              <a:rPr lang="pl-PL" dirty="0" smtClean="0"/>
              <a:t>    B (ang. </a:t>
            </a:r>
            <a:r>
              <a:rPr lang="pl-PL" dirty="0" err="1" smtClean="0"/>
              <a:t>breathing</a:t>
            </a:r>
            <a:r>
              <a:rPr lang="pl-PL" dirty="0" smtClean="0"/>
              <a:t>)- wentylacja płuc </a:t>
            </a:r>
          </a:p>
          <a:p>
            <a:pPr>
              <a:buNone/>
            </a:pPr>
            <a:r>
              <a:rPr lang="pl-PL" dirty="0" smtClean="0"/>
              <a:t>    C (ang. </a:t>
            </a:r>
            <a:r>
              <a:rPr lang="pl-PL" dirty="0" err="1" smtClean="0"/>
              <a:t>circulation</a:t>
            </a:r>
            <a:r>
              <a:rPr lang="pl-PL" dirty="0" smtClean="0"/>
              <a:t>)- zewnętrzny masaż serca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i="1" dirty="0" smtClean="0"/>
              <a:t>A: Udrożnienie dróg oddechowych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Aby nasze czynności były efektywne powinniśmy zapobiec </a:t>
            </a:r>
          </a:p>
          <a:p>
            <a:pPr>
              <a:buNone/>
            </a:pPr>
            <a:r>
              <a:rPr lang="pl-PL" dirty="0" smtClean="0"/>
              <a:t>niedrożności górnych dróg oddechowych, do której najczęściej </a:t>
            </a:r>
          </a:p>
          <a:p>
            <a:pPr>
              <a:buNone/>
            </a:pPr>
            <a:r>
              <a:rPr lang="pl-PL" dirty="0" smtClean="0"/>
              <a:t>dochodzi w wyniku zapadania się języka blokującego wejście </a:t>
            </a:r>
          </a:p>
          <a:p>
            <a:pPr>
              <a:buNone/>
            </a:pPr>
            <a:r>
              <a:rPr lang="pl-PL" dirty="0" smtClean="0"/>
              <a:t>do krtani. Aby to zrobić należy:</a:t>
            </a:r>
          </a:p>
          <a:p>
            <a:pPr>
              <a:buNone/>
            </a:pPr>
            <a:r>
              <a:rPr lang="pl-PL" dirty="0" smtClean="0"/>
              <a:t>  - skontrolować jamę ustną usuwając z niej resztki pokarmu, protezy zębowe czy też muł ofiarom utonięć, </a:t>
            </a:r>
          </a:p>
          <a:p>
            <a:pPr>
              <a:buNone/>
            </a:pPr>
            <a:r>
              <a:rPr lang="pl-PL" dirty="0" smtClean="0"/>
              <a:t>  - położyć chorego na wznak, a następnie trzymając jedną dłoń na czole ofiary odchylić głowę do tyłu oraz jednocześnie dwoma palcami drugiej ręki unieść podbródek do góry, przesunąć żuchwę ku przodowi,</a:t>
            </a:r>
          </a:p>
          <a:p>
            <a:pPr>
              <a:buNone/>
            </a:pPr>
            <a:r>
              <a:rPr lang="pl-PL" dirty="0" smtClean="0"/>
              <a:t>  Jeśli podejrzewamy uszkodzenie kręgosłupa szyjnego nie powinniśmy odginać głowy do tyłu. Możemy jednak przesunąć żuchwę do przodu oraz powinniśmy unieruchomić kręgosłup.</a:t>
            </a:r>
          </a:p>
          <a:p>
            <a:pPr>
              <a:buNone/>
            </a:pPr>
            <a:r>
              <a:rPr lang="pl-PL" dirty="0" smtClean="0"/>
              <a:t>  Po wykonaniu powyższych czynności możemy rozpocząć sztuczne wentylowanie.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i="1" dirty="0" smtClean="0"/>
              <a:t>B: Sztuczna wentylacja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Wykonując sztuczną wentylację metodą usta- </a:t>
            </a:r>
            <a:r>
              <a:rPr lang="pl-PL" dirty="0" err="1" smtClean="0"/>
              <a:t>usta</a:t>
            </a:r>
            <a:r>
              <a:rPr lang="pl-PL" dirty="0" smtClean="0"/>
              <a:t>, </a:t>
            </a:r>
            <a:r>
              <a:rPr lang="pl-PL" dirty="0" err="1" smtClean="0"/>
              <a:t>usta</a:t>
            </a:r>
            <a:r>
              <a:rPr lang="pl-PL" dirty="0" smtClean="0"/>
              <a:t>- nos należy:</a:t>
            </a:r>
          </a:p>
          <a:p>
            <a:pPr>
              <a:buNone/>
            </a:pPr>
            <a:r>
              <a:rPr lang="pl-PL" dirty="0" smtClean="0"/>
              <a:t>   - ułożyć chorego na twardym podłożu z odchyloną do tyłu głową, </a:t>
            </a:r>
          </a:p>
          <a:p>
            <a:pPr>
              <a:buNone/>
            </a:pPr>
            <a:r>
              <a:rPr lang="pl-PL" dirty="0" smtClean="0"/>
              <a:t>   - wdmuchiwać osobie dorosłej około 800-1200 ml powietrza, </a:t>
            </a:r>
          </a:p>
          <a:p>
            <a:pPr>
              <a:buNone/>
            </a:pPr>
            <a:r>
              <a:rPr lang="pl-PL" dirty="0" smtClean="0"/>
              <a:t>   - wdmuchiwać powietrze z częstością 12/minutę u dorosłych oraz 20/minutę             u dzieci, </a:t>
            </a:r>
          </a:p>
          <a:p>
            <a:pPr>
              <a:buNone/>
            </a:pPr>
            <a:r>
              <a:rPr lang="pl-PL" dirty="0" smtClean="0"/>
              <a:t>   - w metodzie usta- </a:t>
            </a:r>
            <a:r>
              <a:rPr lang="pl-PL" dirty="0" err="1" smtClean="0"/>
              <a:t>usta</a:t>
            </a:r>
            <a:r>
              <a:rPr lang="pl-PL" dirty="0" smtClean="0"/>
              <a:t> po nabraniu wdechu objąć szczelnie swoimi ustami usta ratowanego, zacisnąć palcami nos poszkodowanego i po woli (1-1,5s) wdmuchiwać powietrze jednocześnie obserwując ruchy klatki piersiowej (unoszeniu przy wdmuchiwaniu oraz opadanie w czasie nabierania powietrza)</a:t>
            </a:r>
          </a:p>
          <a:p>
            <a:pPr>
              <a:buNone/>
            </a:pPr>
            <a:r>
              <a:rPr lang="pl-PL" dirty="0" smtClean="0"/>
              <a:t>  - zachować ostrożność i nie nabierać zbyt dużo powietrza, które może dotrzeć do żołądka i spowodować wymioty,</a:t>
            </a:r>
          </a:p>
          <a:p>
            <a:pPr>
              <a:buNone/>
            </a:pPr>
            <a:r>
              <a:rPr lang="pl-PL" dirty="0" smtClean="0"/>
              <a:t>   Jeżeli podczas wentylacji nie zauważymy ruchów klatki piersiowej, może to oznaczać albo niedrożność górnych dróg oddechowych lub też nieszczelność w czasie wtłaczania powietrza do ust chorego.</a:t>
            </a:r>
          </a:p>
          <a:p>
            <a:pPr>
              <a:buNone/>
            </a:pPr>
            <a:r>
              <a:rPr lang="pl-PL" dirty="0" smtClean="0"/>
              <a:t>   Jeżeli nie wyczuwamy tętna na tętnicy szyjnej należy rozpocząć zewnętrzny masaż serca.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" i="1" u="sng" dirty="0" smtClean="0"/>
              <a:t> Tematyka:</a:t>
            </a:r>
            <a:endParaRPr lang="pl-PL" sz="2800" dirty="0" smtClean="0"/>
          </a:p>
          <a:p>
            <a:pPr lvl="0">
              <a:buNone/>
            </a:pPr>
            <a:r>
              <a:rPr lang="pl-PL" sz="2800" dirty="0" smtClean="0"/>
              <a:t>Pierwsza pomoc w nagłych wypadkach:</a:t>
            </a:r>
          </a:p>
          <a:p>
            <a:pPr>
              <a:buNone/>
            </a:pPr>
            <a:r>
              <a:rPr lang="pl-PL" sz="2800" dirty="0" smtClean="0"/>
              <a:t>a) krwotoki: zewnętrzny, wewnętrzny,</a:t>
            </a:r>
          </a:p>
          <a:p>
            <a:pPr>
              <a:buNone/>
            </a:pPr>
            <a:r>
              <a:rPr lang="pl-PL" sz="2800" dirty="0" smtClean="0"/>
              <a:t>b) rany,</a:t>
            </a:r>
          </a:p>
          <a:p>
            <a:pPr>
              <a:buNone/>
            </a:pPr>
            <a:r>
              <a:rPr lang="pl-PL" sz="2800" dirty="0" smtClean="0"/>
              <a:t>c) złamania kości, złamania otwarte,</a:t>
            </a:r>
          </a:p>
          <a:p>
            <a:pPr>
              <a:buNone/>
            </a:pPr>
            <a:r>
              <a:rPr lang="pl-PL" sz="2800" dirty="0" smtClean="0"/>
              <a:t>d) wstrząśnienie mózgu,</a:t>
            </a:r>
          </a:p>
          <a:p>
            <a:pPr>
              <a:buNone/>
            </a:pPr>
            <a:r>
              <a:rPr lang="pl-PL" sz="2800" dirty="0" smtClean="0"/>
              <a:t>e) oparzenie cieplne, chemiczne</a:t>
            </a:r>
          </a:p>
          <a:p>
            <a:pPr>
              <a:buNone/>
            </a:pPr>
            <a:r>
              <a:rPr lang="pl-PL" sz="2800" dirty="0" smtClean="0"/>
              <a:t>f) odmrożenia</a:t>
            </a:r>
          </a:p>
          <a:p>
            <a:pPr>
              <a:buNone/>
            </a:pPr>
            <a:r>
              <a:rPr lang="pl-PL" sz="2800" dirty="0" smtClean="0"/>
              <a:t>g) udar cieplny</a:t>
            </a:r>
          </a:p>
          <a:p>
            <a:pPr>
              <a:buNone/>
            </a:pPr>
            <a:r>
              <a:rPr lang="pl-PL" sz="2800" dirty="0" smtClean="0"/>
              <a:t>i) omdlenie</a:t>
            </a:r>
          </a:p>
          <a:p>
            <a:pPr>
              <a:buNone/>
            </a:pPr>
            <a:r>
              <a:rPr lang="pl-PL" sz="2800" dirty="0" smtClean="0"/>
              <a:t>j) napad padaczki</a:t>
            </a:r>
          </a:p>
          <a:p>
            <a:pPr>
              <a:buNone/>
            </a:pPr>
            <a:r>
              <a:rPr lang="pl-PL" sz="2800" dirty="0" smtClean="0"/>
              <a:t>k) ABC reanimacji</a:t>
            </a:r>
          </a:p>
          <a:p>
            <a:endParaRPr lang="pl-PL" sz="2800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7200" i="1" dirty="0" smtClean="0"/>
              <a:t>C: Zewnętrzny masaż serca</a:t>
            </a:r>
            <a:endParaRPr lang="pl-PL" sz="7200" dirty="0" smtClean="0"/>
          </a:p>
          <a:p>
            <a:pPr>
              <a:buNone/>
            </a:pPr>
            <a:r>
              <a:rPr lang="pl-PL" sz="7200" dirty="0" smtClean="0"/>
              <a:t>Wykonując masaż serca powinniśmy:</a:t>
            </a:r>
          </a:p>
          <a:p>
            <a:pPr>
              <a:buNone/>
            </a:pPr>
            <a:r>
              <a:rPr lang="pl-PL" sz="7200" dirty="0" smtClean="0"/>
              <a:t>- ułożyć chorego na twardym podłożu z odchyloną do tyłu głową, </a:t>
            </a:r>
          </a:p>
          <a:p>
            <a:pPr>
              <a:buNone/>
            </a:pPr>
            <a:r>
              <a:rPr lang="pl-PL" sz="7200" dirty="0" smtClean="0"/>
              <a:t>- umieścić nałożone na siebie dłonie w 1/3 dolnej części mostka tak, aby palce były lekko uniesione do góry i nie uciskały żebra; ręce powinny być wyprostowane w stawach łokciowych, a barki prostopadle nad dłońmi, </a:t>
            </a:r>
          </a:p>
          <a:p>
            <a:pPr>
              <a:buNone/>
            </a:pPr>
            <a:r>
              <a:rPr lang="pl-PL" sz="7200" dirty="0" smtClean="0"/>
              <a:t>- wywierać nacisk na mostek powodując jego uginanie się na głębokość 4-5 cm następnie zwalniać nacisk jednak bez odrywania dłoni od mostka, </a:t>
            </a:r>
          </a:p>
          <a:p>
            <a:pPr>
              <a:buNone/>
            </a:pPr>
            <a:r>
              <a:rPr lang="pl-PL" sz="7200" dirty="0" smtClean="0"/>
              <a:t>- prowadzić masaż serca z częstością 80/minutę, </a:t>
            </a:r>
          </a:p>
          <a:p>
            <a:pPr>
              <a:buNone/>
            </a:pPr>
            <a:r>
              <a:rPr lang="pl-PL" sz="7200" dirty="0" smtClean="0"/>
              <a:t>- prowadzić jednocześnie sztuczną wentylację,</a:t>
            </a:r>
          </a:p>
          <a:p>
            <a:pPr>
              <a:buNone/>
            </a:pPr>
            <a:r>
              <a:rPr lang="pl-PL" sz="7200" dirty="0" smtClean="0"/>
              <a:t>- 1 ratownik: na każde 15 uciśnięć mostka 2 wdmuchnięcia powietrza,</a:t>
            </a:r>
          </a:p>
          <a:p>
            <a:pPr>
              <a:buNone/>
            </a:pPr>
            <a:r>
              <a:rPr lang="pl-PL" sz="7200" dirty="0" smtClean="0"/>
              <a:t>- 2 ratowników: na każde 15 uciśnięć mostka 2 wdmuchnięcie powietrza,</a:t>
            </a:r>
          </a:p>
          <a:p>
            <a:pPr>
              <a:buNone/>
            </a:pPr>
            <a:r>
              <a:rPr lang="pl-PL" sz="7200" dirty="0" smtClean="0"/>
              <a:t>Powinniśmy pamiętać, aby uciśnięcia mostka oraz wdmuchnięcie powietrza nie były jednoczesne.</a:t>
            </a:r>
          </a:p>
          <a:p>
            <a:pPr>
              <a:buNone/>
            </a:pPr>
            <a:r>
              <a:rPr lang="pl-PL" sz="7200" dirty="0" smtClean="0"/>
              <a:t>Do złamań żeber nie dochodzi zbyt często. Zawsze ważniejsze jest przywrócenie krążenia krwi i uratowanie Komuś życia niż złamane żebro, które po kilku tygodniach zrośnie się.</a:t>
            </a:r>
          </a:p>
          <a:p>
            <a:pPr>
              <a:buNone/>
            </a:pPr>
            <a:r>
              <a:rPr lang="pl-PL" sz="7200" dirty="0" smtClean="0"/>
              <a:t>Nie bójmy się udzielić pierwszej pomocy!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8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i="1" u="sng" dirty="0" smtClean="0"/>
              <a:t/>
            </a:r>
            <a:br>
              <a:rPr lang="pl-PL" i="1" u="sng" dirty="0" smtClean="0"/>
            </a:br>
            <a:r>
              <a:rPr lang="pl-PL" i="1" u="sng" dirty="0" smtClean="0"/>
              <a:t>Zadania do wykonania: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292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STACJA 1: Krwotoki, wstrząśnienie mózgu, odmrożenie i udar cieplny.</a:t>
            </a:r>
          </a:p>
          <a:p>
            <a:pPr>
              <a:buNone/>
            </a:pPr>
            <a:r>
              <a:rPr lang="pl-PL" i="1" dirty="0" smtClean="0"/>
              <a:t>  </a:t>
            </a:r>
            <a:r>
              <a:rPr lang="pl-PL" i="1" u="sng" dirty="0" smtClean="0"/>
              <a:t>Pierwsze zadanie do wykonania:</a:t>
            </a:r>
            <a:r>
              <a:rPr lang="pl-PL" i="1" dirty="0" smtClean="0"/>
              <a:t> </a:t>
            </a:r>
            <a:r>
              <a:rPr lang="pl-PL" dirty="0" smtClean="0"/>
              <a:t>udziel pierwszej pomocy przy krwotoku zewnętrznym. Rana cięta uda. </a:t>
            </a:r>
          </a:p>
          <a:p>
            <a:pPr>
              <a:buNone/>
            </a:pPr>
            <a:r>
              <a:rPr lang="pl-PL" dirty="0" smtClean="0"/>
              <a:t>  </a:t>
            </a:r>
            <a:r>
              <a:rPr lang="pl-PL" i="1" u="sng" dirty="0" smtClean="0"/>
              <a:t>Drugie zadanie do wykonania: </a:t>
            </a:r>
            <a:r>
              <a:rPr lang="pl-PL" dirty="0" smtClean="0"/>
              <a:t>udziel pierwszej pomocy przy krwotoku z nosa.</a:t>
            </a:r>
          </a:p>
          <a:p>
            <a:pPr>
              <a:buNone/>
            </a:pPr>
            <a:r>
              <a:rPr lang="pl-PL" u="sng" dirty="0" smtClean="0"/>
              <a:t>Pytania:</a:t>
            </a:r>
          </a:p>
          <a:p>
            <a:pPr>
              <a:buNone/>
            </a:pPr>
            <a:r>
              <a:rPr lang="pl-PL" dirty="0" smtClean="0"/>
              <a:t>  1. Co to jest krwotok? Wyjaśnij własnymi słowami.</a:t>
            </a:r>
          </a:p>
          <a:p>
            <a:pPr>
              <a:buNone/>
            </a:pPr>
            <a:r>
              <a:rPr lang="pl-PL" dirty="0" smtClean="0"/>
              <a:t>  2. Czym przemywamy ranę? </a:t>
            </a:r>
          </a:p>
          <a:p>
            <a:pPr>
              <a:buNone/>
            </a:pPr>
            <a:r>
              <a:rPr lang="pl-PL" dirty="0" smtClean="0"/>
              <a:t>  3. Omów pierwszą pomoc przy wstrząśnieniu mózgu.</a:t>
            </a:r>
          </a:p>
          <a:p>
            <a:pPr>
              <a:buNone/>
            </a:pPr>
            <a:r>
              <a:rPr lang="pl-PL" dirty="0" smtClean="0"/>
              <a:t>  4. Co to jest odmrożenie? Wyjaśnij własnymi słowami.</a:t>
            </a:r>
          </a:p>
          <a:p>
            <a:pPr>
              <a:buNone/>
            </a:pPr>
            <a:r>
              <a:rPr lang="pl-PL" dirty="0" smtClean="0"/>
              <a:t>  5. Co to jest udar cieplny? Wyjaśnij własnymi słowami.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8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STACJA 2: Rany, złamania, oparzenia cieplne i chemiczne.</a:t>
            </a:r>
          </a:p>
          <a:p>
            <a:pPr>
              <a:buNone/>
            </a:pPr>
            <a:r>
              <a:rPr lang="pl-PL" i="1" u="sng" dirty="0" smtClean="0"/>
              <a:t>Pierwsze zadanie do wykonania: </a:t>
            </a:r>
            <a:r>
              <a:rPr lang="pl-PL" dirty="0" smtClean="0"/>
              <a:t>udziel pierwszej pomocy przy złamaniu zamkniętym.</a:t>
            </a:r>
          </a:p>
          <a:p>
            <a:pPr>
              <a:buNone/>
            </a:pPr>
            <a:r>
              <a:rPr lang="pl-PL" i="1" u="sng" dirty="0" smtClean="0"/>
              <a:t>Drugie zadanie do wykonania: </a:t>
            </a:r>
            <a:r>
              <a:rPr lang="pl-PL" dirty="0" smtClean="0"/>
              <a:t>udziel pierwszej pomocy przy skręceniu prawego nadgarstka. </a:t>
            </a:r>
          </a:p>
          <a:p>
            <a:pPr>
              <a:buNone/>
            </a:pPr>
            <a:r>
              <a:rPr lang="pl-PL" u="sng" dirty="0" smtClean="0"/>
              <a:t>Pytania:</a:t>
            </a:r>
          </a:p>
          <a:p>
            <a:pPr>
              <a:buNone/>
            </a:pPr>
            <a:r>
              <a:rPr lang="pl-PL" dirty="0" smtClean="0"/>
              <a:t>  1. Co to jest złamanie? Wyjaśnij własnymi słowami. Wymień rodzaje złamań.</a:t>
            </a:r>
          </a:p>
          <a:p>
            <a:pPr>
              <a:buNone/>
            </a:pPr>
            <a:r>
              <a:rPr lang="pl-PL" dirty="0" smtClean="0"/>
              <a:t>  2. Wymień podstawowe objawy złamania.</a:t>
            </a:r>
          </a:p>
          <a:p>
            <a:pPr>
              <a:buNone/>
            </a:pPr>
            <a:r>
              <a:rPr lang="pl-PL" dirty="0" smtClean="0"/>
              <a:t>  3. Co to jest oparzenie cieplne? Opisz własnymi słowami. </a:t>
            </a:r>
          </a:p>
          <a:p>
            <a:pPr>
              <a:buNone/>
            </a:pPr>
            <a:r>
              <a:rPr lang="pl-PL" dirty="0" smtClean="0"/>
              <a:t>  4. Opisz pierwszą pomoc przy oparzeniu chemicznym.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8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STACJA 3: Omdlenie i napad padaczki.</a:t>
            </a:r>
          </a:p>
          <a:p>
            <a:pPr>
              <a:buNone/>
            </a:pPr>
            <a:r>
              <a:rPr lang="pl-PL" i="1" u="sng" dirty="0" smtClean="0"/>
              <a:t>Zadanie do wykonania: </a:t>
            </a:r>
            <a:r>
              <a:rPr lang="pl-PL" dirty="0" smtClean="0"/>
              <a:t>Udziel pierwszej pomocy przy omdleniu.</a:t>
            </a:r>
          </a:p>
          <a:p>
            <a:pPr>
              <a:buNone/>
            </a:pPr>
            <a:r>
              <a:rPr lang="pl-PL" u="sng" dirty="0" smtClean="0"/>
              <a:t>Pytania:</a:t>
            </a:r>
          </a:p>
          <a:p>
            <a:pPr>
              <a:buNone/>
            </a:pPr>
            <a:r>
              <a:rPr lang="pl-PL" dirty="0" smtClean="0"/>
              <a:t>  1. Opisz objawy omdlenia.</a:t>
            </a:r>
          </a:p>
          <a:p>
            <a:pPr>
              <a:buNone/>
            </a:pPr>
            <a:r>
              <a:rPr lang="pl-PL" dirty="0" smtClean="0"/>
              <a:t>  2. Opisz objawy ataku padaczki.</a:t>
            </a:r>
          </a:p>
          <a:p>
            <a:pPr>
              <a:buNone/>
            </a:pPr>
            <a:r>
              <a:rPr lang="pl-PL" dirty="0" smtClean="0"/>
              <a:t>  3. Opisz jak udzielić pierwszej pomocy przy ataku padaczki.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08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7467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STACJA 4: ABC reanimacji.</a:t>
            </a:r>
          </a:p>
          <a:p>
            <a:pPr>
              <a:buNone/>
            </a:pPr>
            <a:r>
              <a:rPr lang="pl-PL" i="1" u="sng" dirty="0" smtClean="0"/>
              <a:t>Zadanie do wykonania: </a:t>
            </a:r>
            <a:r>
              <a:rPr lang="pl-PL" dirty="0" smtClean="0"/>
              <a:t>Wykonaj podstawowe czynności reanimacyjne.</a:t>
            </a:r>
          </a:p>
          <a:p>
            <a:pPr>
              <a:buNone/>
            </a:pPr>
            <a:r>
              <a:rPr lang="pl-PL" u="sng" dirty="0" smtClean="0"/>
              <a:t>Pytania:</a:t>
            </a:r>
          </a:p>
          <a:p>
            <a:pPr>
              <a:buNone/>
            </a:pPr>
            <a:r>
              <a:rPr lang="pl-PL" dirty="0" smtClean="0"/>
              <a:t>  1. Wyjaśnij znaczenie liter ABC?</a:t>
            </a:r>
          </a:p>
          <a:p>
            <a:pPr>
              <a:buNone/>
            </a:pPr>
            <a:r>
              <a:rPr lang="pl-PL" dirty="0" smtClean="0"/>
              <a:t>  2. Jak rozpoznajemy, czy zostało zatrzymane krążenie?</a:t>
            </a:r>
          </a:p>
          <a:p>
            <a:pPr>
              <a:buNone/>
            </a:pPr>
            <a:r>
              <a:rPr lang="pl-PL" dirty="0" smtClean="0"/>
              <a:t>  3. Opisz czynności wykonywane podczas udrożnienia dróg oddechowych.</a:t>
            </a:r>
          </a:p>
          <a:p>
            <a:pPr>
              <a:buNone/>
            </a:pPr>
            <a:r>
              <a:rPr lang="pl-PL" dirty="0" smtClean="0"/>
              <a:t>  4. Opisz jak wygląda reanimacja 1 ratownik – 2 ratowników.</a:t>
            </a:r>
          </a:p>
          <a:p>
            <a:pPr>
              <a:buNone/>
            </a:pPr>
            <a:r>
              <a:rPr lang="pl-PL" b="1" i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785794"/>
            <a:ext cx="3384376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KARTA Z </a:t>
            </a:r>
            <a:br>
              <a:rPr lang="pl-PL" dirty="0" smtClean="0"/>
            </a:br>
            <a:r>
              <a:rPr lang="pl-PL" dirty="0" smtClean="0"/>
              <a:t>PUNKTACJĄ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643306" y="214290"/>
          <a:ext cx="4786346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7"/>
                <a:gridCol w="1114643"/>
                <a:gridCol w="1266974"/>
                <a:gridCol w="1618912"/>
              </a:tblGrid>
              <a:tr h="538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ysClr val="windowText" lastClr="000000"/>
                          </a:solidFill>
                          <a:latin typeface="Times New Roman"/>
                          <a:ea typeface="SimSun"/>
                        </a:rPr>
                        <a:t>NUMER STACJI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PUNKTY ZA WYKONANE ZADANIE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PUNKTY ZA ODPOWIEDZI NA PYTANIA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SUMA PUKTÓW</a:t>
                      </a:r>
                    </a:p>
                  </a:txBody>
                  <a:tcPr marL="68580" marR="68580" marT="0" marB="0"/>
                </a:tc>
              </a:tr>
              <a:tr h="35923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1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1.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3.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5.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2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1.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2.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SimSun"/>
                        </a:rPr>
                        <a:t>3.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3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1.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SimSun"/>
                        </a:rPr>
                        <a:t>2.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3.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4.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3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1.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SimSun"/>
                        </a:rPr>
                        <a:t>2.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3.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2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SimSun"/>
                        </a:rPr>
                        <a:t>4.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467600" cy="4929222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Dziękujemy!</a:t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       Renata Albrecht – Buda</a:t>
            </a:r>
            <a:br>
              <a:rPr lang="pl-PL" b="1" i="1" dirty="0" smtClean="0"/>
            </a:br>
            <a:r>
              <a:rPr lang="pl-PL" b="1" i="1" dirty="0" smtClean="0"/>
              <a:t>      Izabella Michalak - Knop</a:t>
            </a:r>
            <a:endParaRPr lang="pl-PL" b="1" i="1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0"/>
            <a:ext cx="8429684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200" i="1" u="sng" dirty="0" smtClean="0"/>
              <a:t>Regulamin:</a:t>
            </a:r>
            <a:endParaRPr lang="pl-PL" sz="2200" dirty="0" smtClean="0"/>
          </a:p>
          <a:p>
            <a:pPr lvl="0">
              <a:buNone/>
            </a:pPr>
            <a:r>
              <a:rPr lang="pl-PL" sz="2200" dirty="0" smtClean="0"/>
              <a:t>     Każdy </a:t>
            </a:r>
            <a:r>
              <a:rPr lang="pl-PL" sz="2200" dirty="0" smtClean="0"/>
              <a:t>uczeń może wziąć udział w projekcie ,,Możesz na </a:t>
            </a:r>
            <a:r>
              <a:rPr lang="pl-PL" sz="2200" dirty="0" smtClean="0"/>
              <a:t>mnie liczyć</a:t>
            </a:r>
            <a:r>
              <a:rPr lang="pl-PL" sz="2200" dirty="0" smtClean="0"/>
              <a:t>!”</a:t>
            </a:r>
          </a:p>
          <a:p>
            <a:pPr lvl="0">
              <a:buNone/>
            </a:pPr>
            <a:r>
              <a:rPr lang="pl-PL" sz="2200" dirty="0" smtClean="0"/>
              <a:t>     Klasa </a:t>
            </a:r>
            <a:r>
              <a:rPr lang="pl-PL" sz="2200" dirty="0" smtClean="0"/>
              <a:t>dzieli się na grupy (do 5 osób maksymalnie), które wezmą udział w projekcie.  </a:t>
            </a:r>
          </a:p>
          <a:p>
            <a:pPr lvl="0">
              <a:buNone/>
            </a:pPr>
            <a:r>
              <a:rPr lang="pl-PL" sz="2200" dirty="0" smtClean="0"/>
              <a:t>     Każda </a:t>
            </a:r>
            <a:r>
              <a:rPr lang="pl-PL" sz="2200" dirty="0" smtClean="0"/>
              <a:t>grupa wykonuje podane zadanie oraz odpowiada na pytania w związku z tematyką odpowiadającą każdej stacji.</a:t>
            </a:r>
          </a:p>
          <a:p>
            <a:pPr lvl="0">
              <a:buNone/>
            </a:pPr>
            <a:r>
              <a:rPr lang="pl-PL" sz="2200" dirty="0" smtClean="0"/>
              <a:t>     Każda </a:t>
            </a:r>
            <a:r>
              <a:rPr lang="pl-PL" sz="2200" dirty="0" smtClean="0"/>
              <a:t>grupa zostaje przypisana do jednej stacji. Wykonuje zadanie i odpowiada na pytania w ciągu 20 minut. Po upływie tego czasu komisja sędziowska podchodzi do każdego stanowiska i sprawdza wykonane zadanie. Punkty zostają spisane na kartach odpowiedzi. Następnie grupy wykonują kolejne zadania. Po zakończeniu wszystkich zadań komisja sędziowska zbiera karty i sprawdza prawidłowość odpowiedzi na pytania.</a:t>
            </a:r>
          </a:p>
          <a:p>
            <a:pPr>
              <a:buNone/>
            </a:pPr>
            <a:r>
              <a:rPr lang="pl-PL" sz="2200" dirty="0" smtClean="0"/>
              <a:t>     Sumujemy </a:t>
            </a:r>
            <a:r>
              <a:rPr lang="pl-PL" sz="2200" dirty="0" smtClean="0"/>
              <a:t>zdobyte przez każdą grupę punkty. Każde zadanie wykonane prawidłowo - 5 punktów, każda poprawna odpowiedź na pytanie - 1 punkt. Zwycięża grupa, która wykona zadania najlepiej i zdobędzie najwyższą ilość punktów.</a:t>
            </a:r>
          </a:p>
          <a:p>
            <a:endParaRPr lang="pl-PL" sz="2200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u="sng" dirty="0" smtClean="0"/>
              <a:t/>
            </a:r>
            <a:br>
              <a:rPr lang="pl-PL" b="1" i="1" u="sng" dirty="0" smtClean="0"/>
            </a:br>
            <a:r>
              <a:rPr lang="pl-PL" b="1" i="1" u="sng" dirty="0" smtClean="0"/>
              <a:t>PIERWSZA POMOC W NAGŁYCH WYPADKACH.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1. Krwotoki.</a:t>
            </a:r>
            <a:endParaRPr lang="pl-PL" dirty="0" smtClean="0"/>
          </a:p>
          <a:p>
            <a:pPr>
              <a:buNone/>
            </a:pPr>
            <a:r>
              <a:rPr lang="pl-PL" i="1" dirty="0" smtClean="0"/>
              <a:t>Krwotok</a:t>
            </a:r>
            <a:r>
              <a:rPr lang="pl-PL" dirty="0" smtClean="0"/>
              <a:t> - jest to przerwanie ciągłości naczynia krwionośnego i utrata krwi do tkanek, jam ciała (krwotok wewnętrzny) lub na zewnątrz organizmu (krwotok zewnętrzny). Utrata krwi od 1,5-2 litrów stanowi bezpośrednie zagrożenie dla życia.</a:t>
            </a:r>
          </a:p>
          <a:p>
            <a:pPr>
              <a:buNone/>
            </a:pPr>
            <a:r>
              <a:rPr lang="pl-PL" i="1" dirty="0" smtClean="0"/>
              <a:t>Ogólne objawy krwotoku: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- bladość powłok ciała, </a:t>
            </a:r>
          </a:p>
          <a:p>
            <a:pPr>
              <a:buNone/>
            </a:pPr>
            <a:r>
              <a:rPr lang="pl-PL" dirty="0" smtClean="0"/>
              <a:t>  - przyspieszone tętno. </a:t>
            </a:r>
          </a:p>
          <a:p>
            <a:pPr>
              <a:buNone/>
            </a:pPr>
            <a:r>
              <a:rPr lang="pl-PL" dirty="0" smtClean="0"/>
              <a:t>  - spadek ciśnienia, </a:t>
            </a:r>
          </a:p>
          <a:p>
            <a:pPr>
              <a:buNone/>
            </a:pPr>
            <a:r>
              <a:rPr lang="pl-PL" dirty="0" smtClean="0"/>
              <a:t>  - osłabienie, </a:t>
            </a:r>
          </a:p>
          <a:p>
            <a:pPr>
              <a:buNone/>
            </a:pPr>
            <a:r>
              <a:rPr lang="pl-PL" dirty="0" smtClean="0"/>
              <a:t>  - szum w uszach, mroczki przed oczami, </a:t>
            </a:r>
          </a:p>
          <a:p>
            <a:pPr>
              <a:buNone/>
            </a:pPr>
            <a:r>
              <a:rPr lang="pl-PL" dirty="0" smtClean="0"/>
              <a:t>  - zimny pot, </a:t>
            </a:r>
          </a:p>
          <a:p>
            <a:pPr>
              <a:buNone/>
            </a:pPr>
            <a:r>
              <a:rPr lang="pl-PL" dirty="0" smtClean="0"/>
              <a:t>  - niepokój.</a:t>
            </a:r>
          </a:p>
          <a:p>
            <a:pPr>
              <a:buNone/>
            </a:pPr>
            <a:r>
              <a:rPr lang="pl-PL" i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8577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i="1" dirty="0" smtClean="0"/>
              <a:t>a) pierwsza pomoc przy krwotoku zewnętrznym: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- poszkodowanego należy ułożyć w pozycji leżącej, </a:t>
            </a:r>
          </a:p>
          <a:p>
            <a:pPr>
              <a:buNone/>
            </a:pPr>
            <a:r>
              <a:rPr lang="pl-PL" dirty="0" smtClean="0"/>
              <a:t>  - jeżeli krwawienie dotyczy kończyny - unosimy ją, powyżej poziomu serca, stosujemy ucisk doraźny na ranę lub na najbliższą tętnicę doprowadzającą krew do rany,</a:t>
            </a:r>
          </a:p>
          <a:p>
            <a:pPr>
              <a:buNone/>
            </a:pPr>
            <a:r>
              <a:rPr lang="pl-PL" dirty="0" smtClean="0"/>
              <a:t>  - zakładamy jałowy opatrunek uciskowy:</a:t>
            </a:r>
          </a:p>
          <a:p>
            <a:pPr>
              <a:buNone/>
            </a:pPr>
            <a:r>
              <a:rPr lang="pl-PL" dirty="0" smtClean="0"/>
              <a:t>  - kontrolujemy tętno na zranionej kończynie, </a:t>
            </a:r>
          </a:p>
          <a:p>
            <a:pPr>
              <a:buNone/>
            </a:pPr>
            <a:r>
              <a:rPr lang="pl-PL" dirty="0" smtClean="0"/>
              <a:t>  - sprawdzamy czynności życiowe poszkodowanego, </a:t>
            </a:r>
          </a:p>
          <a:p>
            <a:pPr>
              <a:buNone/>
            </a:pPr>
            <a:r>
              <a:rPr lang="pl-PL" dirty="0" smtClean="0"/>
              <a:t>  - zapewniamy poszkodowanemu komfort termiczny i psychiczny, </a:t>
            </a:r>
          </a:p>
          <a:p>
            <a:pPr>
              <a:buNone/>
            </a:pPr>
            <a:r>
              <a:rPr lang="pl-PL" dirty="0" smtClean="0"/>
              <a:t>  - w razie potrzeby wzywamy pogotowie.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i="1" dirty="0" smtClean="0"/>
              <a:t>b) krwotoki wewnętrzne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Krwawienia wewnętrznego nie jesteśmy w stanie zatamować, możemy jedynie zmniejszyć ilość wypływającej krwi. Objawy i pierwsza pomoc zależą od miejsca, gdzie krwotok występuje. Przy podejrzeniu krwotoku wewnętrznego zawsze wzywamy pogotowie! 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2. Wstrząśnienie mózgu.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Następuje po bezpośrednim tępym urazie głowy, bez widocznych zewnętrznych obrażeń czaszki.</a:t>
            </a:r>
          </a:p>
          <a:p>
            <a:pPr>
              <a:buNone/>
            </a:pPr>
            <a:r>
              <a:rPr lang="pl-PL" i="1" dirty="0" smtClean="0"/>
              <a:t>Objawy: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- krótkotrwała utrata przytomności, </a:t>
            </a:r>
          </a:p>
          <a:p>
            <a:pPr>
              <a:buNone/>
            </a:pPr>
            <a:r>
              <a:rPr lang="pl-PL" dirty="0" smtClean="0"/>
              <a:t>  - po powrocie do świadomości nudności i wymioty, </a:t>
            </a:r>
          </a:p>
          <a:p>
            <a:pPr>
              <a:buNone/>
            </a:pPr>
            <a:r>
              <a:rPr lang="pl-PL" dirty="0" smtClean="0"/>
              <a:t>  - bóle i zawroty głowy, </a:t>
            </a:r>
          </a:p>
          <a:p>
            <a:pPr>
              <a:buNone/>
            </a:pPr>
            <a:r>
              <a:rPr lang="pl-PL" dirty="0" smtClean="0"/>
              <a:t>  - zaburzenia równowagi, </a:t>
            </a:r>
          </a:p>
          <a:p>
            <a:pPr>
              <a:buNone/>
            </a:pPr>
            <a:r>
              <a:rPr lang="pl-PL" dirty="0" smtClean="0"/>
              <a:t>  - niepamięć wsteczna: poszkodowany nie pamięta faktów mających miejsce przed urazem i - samego urazu, </a:t>
            </a:r>
          </a:p>
          <a:p>
            <a:pPr>
              <a:buNone/>
            </a:pPr>
            <a:r>
              <a:rPr lang="pl-PL" dirty="0" smtClean="0"/>
              <a:t>  - możliwość wystąpienia rany głowy. 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Pierwsza pomoc</a:t>
            </a:r>
          </a:p>
          <a:p>
            <a:pPr>
              <a:buNone/>
            </a:pPr>
            <a:r>
              <a:rPr lang="pl-PL" dirty="0" smtClean="0"/>
              <a:t>  - w przypadku rany wykonać opatrunek, </a:t>
            </a:r>
          </a:p>
          <a:p>
            <a:pPr>
              <a:buNone/>
            </a:pPr>
            <a:r>
              <a:rPr lang="pl-PL" dirty="0" smtClean="0"/>
              <a:t>  - zapewnić komfort psychiczny i termiczny, </a:t>
            </a:r>
          </a:p>
          <a:p>
            <a:pPr>
              <a:buNone/>
            </a:pPr>
            <a:r>
              <a:rPr lang="pl-PL" dirty="0" smtClean="0"/>
              <a:t>  - kontrolować czynności życiowe, </a:t>
            </a:r>
          </a:p>
          <a:p>
            <a:pPr>
              <a:buNone/>
            </a:pPr>
            <a:r>
              <a:rPr lang="pl-PL" dirty="0" smtClean="0"/>
              <a:t>  - nie pozwolić poszkodowanemu samodzielnie poruszać się, ponieważ uraz ten wymaga konsultacji lekarskiej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</TotalTime>
  <Words>3123</Words>
  <Application>Microsoft Office PowerPoint</Application>
  <PresentationFormat>Pokaz na ekranie (4:3)</PresentationFormat>
  <Paragraphs>308</Paragraphs>
  <Slides>36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Techniczny</vt:lpstr>
      <vt:lpstr> Pierwsza pomoc w nagłych   wypadkach: ,,Możesz na mnie liczyć!” </vt:lpstr>
      <vt:lpstr>Slajd 2</vt:lpstr>
      <vt:lpstr>Slajd 3</vt:lpstr>
      <vt:lpstr>Slajd 4</vt:lpstr>
      <vt:lpstr> PIERWSZA POMOC W NAGŁYCH WYPADKACH. </vt:lpstr>
      <vt:lpstr>Slajd 6</vt:lpstr>
      <vt:lpstr>Slajd 7</vt:lpstr>
      <vt:lpstr> 2. Wstrząśnienie mózgu. </vt:lpstr>
      <vt:lpstr>Slajd 9</vt:lpstr>
      <vt:lpstr> 3. Rany i złamania. </vt:lpstr>
      <vt:lpstr>Slajd 11</vt:lpstr>
      <vt:lpstr>Slajd 12</vt:lpstr>
      <vt:lpstr> 4. Oparzenia termiczne i chemiczne. </vt:lpstr>
      <vt:lpstr>Slajd 14</vt:lpstr>
      <vt:lpstr>Slajd 15</vt:lpstr>
      <vt:lpstr>Slajd 16</vt:lpstr>
      <vt:lpstr>Slajd 17</vt:lpstr>
      <vt:lpstr> 5. Odmrożenia. </vt:lpstr>
      <vt:lpstr>Slajd 19</vt:lpstr>
      <vt:lpstr> 6. Omdlenie. </vt:lpstr>
      <vt:lpstr>Slajd 21</vt:lpstr>
      <vt:lpstr> 7. Padaczka (epilepsja).  </vt:lpstr>
      <vt:lpstr>Slajd 23</vt:lpstr>
      <vt:lpstr> 8. Udar cieplny (termiczny). </vt:lpstr>
      <vt:lpstr>Slajd 25</vt:lpstr>
      <vt:lpstr> 10. ABC reanimacji.  </vt:lpstr>
      <vt:lpstr>Slajd 27</vt:lpstr>
      <vt:lpstr>Slajd 28</vt:lpstr>
      <vt:lpstr>Slajd 29</vt:lpstr>
      <vt:lpstr>Slajd 30</vt:lpstr>
      <vt:lpstr> Zadania do wykonania:   </vt:lpstr>
      <vt:lpstr>Slajd 32</vt:lpstr>
      <vt:lpstr>Slajd 33</vt:lpstr>
      <vt:lpstr>Slajd 34</vt:lpstr>
      <vt:lpstr> KARTA Z  PUNKTACJĄ </vt:lpstr>
      <vt:lpstr>Dziękujemy!           Renata Albrecht – Buda       Izabella Michalak - Knop</vt:lpstr>
    </vt:vector>
  </TitlesOfParts>
  <Company>Michalak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Pierwsza pomoc w nagłych wypadkach: ,,Możesz na mnie liczyć!” </dc:title>
  <dc:creator>Michalak</dc:creator>
  <cp:lastModifiedBy>Michalak</cp:lastModifiedBy>
  <cp:revision>123</cp:revision>
  <dcterms:created xsi:type="dcterms:W3CDTF">2011-05-07T07:45:39Z</dcterms:created>
  <dcterms:modified xsi:type="dcterms:W3CDTF">2011-06-01T18:57:35Z</dcterms:modified>
</cp:coreProperties>
</file>